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6.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7.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8.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9.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30.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31.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 id="2147484338" r:id="rId2"/>
  </p:sldMasterIdLst>
  <p:notesMasterIdLst>
    <p:notesMasterId r:id="rId34"/>
  </p:notesMasterIdLst>
  <p:sldIdLst>
    <p:sldId id="315" r:id="rId3"/>
    <p:sldId id="257" r:id="rId4"/>
    <p:sldId id="316" r:id="rId5"/>
    <p:sldId id="427" r:id="rId6"/>
    <p:sldId id="428" r:id="rId7"/>
    <p:sldId id="429" r:id="rId8"/>
    <p:sldId id="430" r:id="rId9"/>
    <p:sldId id="431" r:id="rId10"/>
    <p:sldId id="432" r:id="rId11"/>
    <p:sldId id="433" r:id="rId12"/>
    <p:sldId id="434" r:id="rId13"/>
    <p:sldId id="435" r:id="rId14"/>
    <p:sldId id="436" r:id="rId15"/>
    <p:sldId id="437" r:id="rId16"/>
    <p:sldId id="438" r:id="rId17"/>
    <p:sldId id="439" r:id="rId18"/>
    <p:sldId id="440" r:id="rId19"/>
    <p:sldId id="441" r:id="rId20"/>
    <p:sldId id="442" r:id="rId21"/>
    <p:sldId id="443" r:id="rId22"/>
    <p:sldId id="444" r:id="rId23"/>
    <p:sldId id="445" r:id="rId24"/>
    <p:sldId id="446" r:id="rId25"/>
    <p:sldId id="447" r:id="rId26"/>
    <p:sldId id="451" r:id="rId27"/>
    <p:sldId id="457" r:id="rId28"/>
    <p:sldId id="452" r:id="rId29"/>
    <p:sldId id="458" r:id="rId30"/>
    <p:sldId id="455" r:id="rId31"/>
    <p:sldId id="459" r:id="rId32"/>
    <p:sldId id="456"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ndra Paoli" initials="l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5E7"/>
    <a:srgbClr val="700808"/>
    <a:srgbClr val="000000"/>
    <a:srgbClr val="53548A"/>
    <a:srgbClr val="D1D1DA"/>
    <a:srgbClr val="E9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34"/>
    </p:cViewPr>
  </p:sorterViewPr>
  <p:notesViewPr>
    <p:cSldViewPr>
      <p:cViewPr>
        <p:scale>
          <a:sx n="100" d="100"/>
          <a:sy n="100" d="100"/>
        </p:scale>
        <p:origin x="-154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endParaRPr lang="ar-EG" sz="2800" b="1" dirty="0"/>
        </a:p>
        <a:p>
          <a:pPr algn="just" rtl="1"/>
          <a:endParaRPr lang="ar-EG" sz="2800" b="1" dirty="0"/>
        </a:p>
        <a:p>
          <a:pPr algn="just" rtl="1"/>
          <a:endParaRPr lang="ar-EG" sz="2800" b="1" dirty="0"/>
        </a:p>
        <a:p>
          <a:pPr algn="just" rtl="1"/>
          <a:r>
            <a:rPr lang="ar-SA" sz="2800" b="1" dirty="0"/>
            <a:t>بعد إتمام عملية الترحيل إلى دفتر الأستاذ وترصيد الحسابات، يقوم المحاسب بإعداد </a:t>
          </a:r>
          <a:r>
            <a:rPr lang="ar-SA" sz="2800" b="1" dirty="0">
              <a:solidFill>
                <a:srgbClr val="FFFF00"/>
              </a:solidFill>
            </a:rPr>
            <a:t>ميزان المراجعة</a:t>
          </a:r>
          <a:r>
            <a:rPr lang="ar-EG" sz="2800" b="1" dirty="0">
              <a:solidFill>
                <a:srgbClr val="FFFF00"/>
              </a:solidFill>
            </a:rPr>
            <a:t>.</a:t>
          </a:r>
          <a:r>
            <a:rPr lang="ar-SA" sz="2800" b="1" dirty="0">
              <a:solidFill>
                <a:srgbClr val="FFFF00"/>
              </a:solidFill>
            </a:rPr>
            <a:t> </a:t>
          </a:r>
          <a:endParaRPr lang="ar-EG" sz="2800" b="1" dirty="0">
            <a:solidFill>
              <a:srgbClr val="FFFF00"/>
            </a:solidFill>
          </a:endParaRPr>
        </a:p>
        <a:p>
          <a:pPr algn="just" rtl="1"/>
          <a:r>
            <a:rPr lang="ar-EG" sz="2800" b="1" dirty="0"/>
            <a:t>ميزان المراجعة هو</a:t>
          </a:r>
          <a:r>
            <a:rPr lang="ar-SA" sz="2800" b="1" dirty="0"/>
            <a:t> كشف أو قائمة بالأرصدة المدينة والأرصدة الدائنة أو المجاميع المدينة والمجاميع الدائنة لجميع الحسابات التي تم إعدادها بدفتر الأستاذ</a:t>
          </a:r>
          <a:r>
            <a:rPr lang="ar-EG" sz="2800" b="1" dirty="0"/>
            <a:t>.</a:t>
          </a:r>
          <a:r>
            <a:rPr lang="ar-SA" sz="2800" b="1" dirty="0"/>
            <a:t> </a:t>
          </a:r>
          <a:endParaRPr lang="ar-EG" sz="2800" b="1" dirty="0"/>
        </a:p>
        <a:p>
          <a:pPr algn="just" rtl="1"/>
          <a:r>
            <a:rPr lang="ar-SA" sz="2800" b="1" dirty="0"/>
            <a:t>لا بد في نهاية هذا الكشف أن تتساوى المجاميع المدينة مع المجاميع الدائنة أو الأرصدة المدينة مع الأرصدة الدائنة. </a:t>
          </a:r>
          <a:endParaRPr lang="en-US" sz="2800" b="1" dirty="0"/>
        </a:p>
        <a:p>
          <a:pPr algn="just" rtl="1"/>
          <a:r>
            <a:rPr lang="ar-SA" sz="2800" b="1" dirty="0"/>
            <a:t>هناك طريقتين لإعداد ميزان المراجعة:</a:t>
          </a:r>
          <a:endParaRPr lang="ar-EG" sz="2800" b="1" dirty="0"/>
        </a:p>
        <a:p>
          <a:pPr algn="just" rtl="1"/>
          <a:endParaRPr lang="ar-EG" sz="2800" b="1" dirty="0"/>
        </a:p>
        <a:p>
          <a:pPr algn="just" rtl="1"/>
          <a:endParaRPr lang="ar-EG" sz="2800" b="1" dirty="0"/>
        </a:p>
        <a:p>
          <a:pPr algn="just" rtl="1"/>
          <a:endParaRPr lang="ar-EG" sz="2800" b="1" dirty="0"/>
        </a:p>
        <a:p>
          <a:pPr algn="just" rtl="1"/>
          <a:endParaRPr lang="en-US"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263E3B9C-56B3-45EC-9A67-B7A5634F578A}" type="presOf" srcId="{FD5A9121-9E87-42B2-9B05-455EC8C05672}" destId="{11B7F29B-617A-413C-84AC-498507A9DC21}" srcOrd="0" destOrd="0" presId="urn:microsoft.com/office/officeart/2005/8/layout/vProcess5"/>
    <dgm:cxn modelId="{40F7DFB3-6086-4CE2-BE7E-4590419156F9}" type="presOf" srcId="{F3E8F6B3-F95E-4025-8CFE-FDE745D0A653}" destId="{013C56D5-0CA5-47EB-B786-0AB370387915}" srcOrd="0" destOrd="0" presId="urn:microsoft.com/office/officeart/2005/8/layout/vProcess5"/>
    <dgm:cxn modelId="{22BE5527-67A0-4E22-AD7E-7091A7661574}" type="presParOf" srcId="{11B7F29B-617A-413C-84AC-498507A9DC21}" destId="{D8DD1BB4-6967-4D1B-B342-02CD0F66AAFC}" srcOrd="0" destOrd="0" presId="urn:microsoft.com/office/officeart/2005/8/layout/vProcess5"/>
    <dgm:cxn modelId="{5DF88E4E-98A3-4E57-B883-13FD1D27064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BA7F71D-E2C2-47C6-8EB2-8235A38462E8}"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E072EA9C-F8F3-455E-9293-4AA8D1B0AE48}" type="presOf" srcId="{FD5A9121-9E87-42B2-9B05-455EC8C05672}" destId="{11B7F29B-617A-413C-84AC-498507A9DC21}" srcOrd="0" destOrd="0" presId="urn:microsoft.com/office/officeart/2005/8/layout/vProcess5"/>
    <dgm:cxn modelId="{50ED06DE-F98E-481C-ADCD-0160EC3C237E}" type="presParOf" srcId="{11B7F29B-617A-413C-84AC-498507A9DC21}" destId="{D8DD1BB4-6967-4D1B-B342-02CD0F66AAFC}" srcOrd="0" destOrd="0" presId="urn:microsoft.com/office/officeart/2005/8/layout/vProcess5"/>
    <dgm:cxn modelId="{6F34C704-B60B-487E-BB5C-472657F4E47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r>
            <a:rPr lang="ar-SA" sz="2800" b="1" dirty="0">
              <a:solidFill>
                <a:srgbClr val="FFFF00"/>
              </a:solidFill>
            </a:rPr>
            <a:t>يلاحظ على ميزان المراجعة ما يلي:</a:t>
          </a:r>
          <a:endParaRPr lang="en-US" sz="2800" b="1" dirty="0">
            <a:solidFill>
              <a:srgbClr val="FFFF00"/>
            </a:solidFill>
          </a:endParaRPr>
        </a:p>
        <a:p>
          <a:pPr algn="just" rtl="1"/>
          <a:r>
            <a:rPr lang="ar-EG" sz="2800" b="0" dirty="0"/>
            <a:t>1- </a:t>
          </a:r>
          <a:r>
            <a:rPr lang="ar-SA" sz="2800" b="0" dirty="0"/>
            <a:t>يعد ميزان المراجعة بغرض التحقق من صحة تسجيل العمليات وترحيلها وترصيدها، ومن ثم فإن توازن ميزان المراجعة يعطي مؤشراً مبدئياً على الدقة الرقمية لعمليات القيد بدفتر اليومية والترحيل لحسابات الأستاذ واستخراج أرصدة الحسابات.</a:t>
          </a:r>
          <a:endParaRPr lang="ar-EG" sz="2800" b="0" dirty="0"/>
        </a:p>
        <a:p>
          <a:pPr algn="just" rtl="1"/>
          <a:r>
            <a:rPr lang="ar-EG" sz="2800" b="0" dirty="0"/>
            <a:t>2- </a:t>
          </a:r>
          <a:r>
            <a:rPr lang="ar-SA" sz="2800" b="0" dirty="0"/>
            <a:t>توازن ميزان المراجعة لا يثبت بشكل قاطع صحة تحليل العمليات المالية وتسجيلها بالحسابات الخاصة بها، حيث قد يتوازن ميزان المراجعة رغم وجود بعض الأخطاء في القيد أو الترحيل أو الترصيد. </a:t>
          </a:r>
          <a:endParaRPr lang="en-US" sz="2800" b="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749D0B6F-FD45-4995-BA20-2538E1CEFACD}" type="presOf" srcId="{FD5A9121-9E87-42B2-9B05-455EC8C05672}" destId="{11B7F29B-617A-413C-84AC-498507A9DC21}" srcOrd="0" destOrd="0" presId="urn:microsoft.com/office/officeart/2005/8/layout/vProcess5"/>
    <dgm:cxn modelId="{4791BA85-0231-4E5E-A39E-AB7464244F78}" type="presOf" srcId="{F3E8F6B3-F95E-4025-8CFE-FDE745D0A653}" destId="{013C56D5-0CA5-47EB-B786-0AB370387915}" srcOrd="0" destOrd="0" presId="urn:microsoft.com/office/officeart/2005/8/layout/vProcess5"/>
    <dgm:cxn modelId="{C9F894EB-5310-4EBF-B163-F833E0D22046}" type="presParOf" srcId="{11B7F29B-617A-413C-84AC-498507A9DC21}" destId="{D8DD1BB4-6967-4D1B-B342-02CD0F66AAFC}" srcOrd="0" destOrd="0" presId="urn:microsoft.com/office/officeart/2005/8/layout/vProcess5"/>
    <dgm:cxn modelId="{F59FCEA2-F3F3-48E9-A072-5E589A75510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r>
            <a:rPr lang="ar-SA" sz="3200" b="1" dirty="0">
              <a:solidFill>
                <a:srgbClr val="FFFF00"/>
              </a:solidFill>
            </a:rPr>
            <a:t>يمكن تصنيف الأخطاء التي يقع فيها المحاسبون إلى الأنواع التالية: </a:t>
          </a:r>
          <a:endParaRPr lang="en-US" sz="3200" b="1" dirty="0">
            <a:solidFill>
              <a:srgbClr val="FFFF00"/>
            </a:solidFill>
          </a:endParaRPr>
        </a:p>
        <a:p>
          <a:pPr algn="just" rtl="1"/>
          <a:r>
            <a:rPr lang="ar-SA" sz="3200" b="1" u="sng" dirty="0">
              <a:solidFill>
                <a:srgbClr val="FFFF00"/>
              </a:solidFill>
            </a:rPr>
            <a:t>أ -  أخطاء كتابية أو رقمية: </a:t>
          </a:r>
          <a:endParaRPr lang="en-US" sz="3200" b="1" u="sng" dirty="0">
            <a:solidFill>
              <a:srgbClr val="FFFF00"/>
            </a:solidFill>
          </a:endParaRPr>
        </a:p>
        <a:p>
          <a:pPr algn="just" rtl="1"/>
          <a:r>
            <a:rPr lang="ar-SA" sz="2800" b="1" dirty="0"/>
            <a:t>وهي الأخطاء التي تحدث عند التسجيل في دفتر اليومية أو تحدث عند الترحيل من اليومية إلى الأستاذ أو قد يحدث الخطأ عند نقل الأرصدة من دفتر الأستاذ إلى ميزان المراجعة، فعلى سبيل المثال قد تشتري المنشأة أثاثاً بمبلغ 20000 جنيه ولكن يتم تسجيل العملية بمبلغ 2000 جنيه وبالتالي يسجل قيد اليومية بقيمة خاطئة ويتم الترحيل لدفتر الأستاذ بنفس القيمة الخاطئة. </a:t>
          </a:r>
          <a:endParaRPr lang="en-US"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118958C7-1C7E-4C61-AEC6-FDC304EFB423}" type="presOf" srcId="{F3E8F6B3-F95E-4025-8CFE-FDE745D0A653}" destId="{013C56D5-0CA5-47EB-B786-0AB370387915}" srcOrd="0" destOrd="0" presId="urn:microsoft.com/office/officeart/2005/8/layout/vProcess5"/>
    <dgm:cxn modelId="{97F5E2FB-BBCD-4E46-A033-2818C39F10C5}" type="presOf" srcId="{FD5A9121-9E87-42B2-9B05-455EC8C05672}" destId="{11B7F29B-617A-413C-84AC-498507A9DC21}" srcOrd="0" destOrd="0" presId="urn:microsoft.com/office/officeart/2005/8/layout/vProcess5"/>
    <dgm:cxn modelId="{F322A1ED-3C36-4CB6-89F7-BDA6D451B717}" type="presParOf" srcId="{11B7F29B-617A-413C-84AC-498507A9DC21}" destId="{D8DD1BB4-6967-4D1B-B342-02CD0F66AAFC}" srcOrd="0" destOrd="0" presId="urn:microsoft.com/office/officeart/2005/8/layout/vProcess5"/>
    <dgm:cxn modelId="{26A608D1-4174-4B7D-B77C-8086632DF19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r>
            <a:rPr lang="ar-SA" sz="2800" b="1" u="sng" dirty="0">
              <a:solidFill>
                <a:srgbClr val="FFFF00"/>
              </a:solidFill>
            </a:rPr>
            <a:t>ب -  أخطاء الحذف أو السهو: </a:t>
          </a:r>
          <a:endParaRPr lang="en-US" sz="2800" b="1" u="sng" dirty="0">
            <a:solidFill>
              <a:srgbClr val="FFFF00"/>
            </a:solidFill>
          </a:endParaRPr>
        </a:p>
        <a:p>
          <a:pPr algn="just" rtl="1"/>
          <a:r>
            <a:rPr lang="ar-SA" sz="2800" b="1" dirty="0"/>
            <a:t>وهي الأخطاء التي يترتب عليها إغفال بعض العمليات وعدم قيدها بدفتر اليومية أو عدم ترحيلها إلى الحسابات المختصة بدفتر الأستاذ. </a:t>
          </a:r>
          <a:endParaRPr lang="en-US" sz="2800" b="1" dirty="0"/>
        </a:p>
        <a:p>
          <a:pPr algn="just" rtl="1"/>
          <a:r>
            <a:rPr lang="ar-SA" sz="2800" b="1" u="sng" dirty="0">
              <a:solidFill>
                <a:srgbClr val="FFFF00"/>
              </a:solidFill>
            </a:rPr>
            <a:t>ج -  أخطاء التكرار: </a:t>
          </a:r>
          <a:endParaRPr lang="en-US" sz="2800" b="1" u="sng" dirty="0">
            <a:solidFill>
              <a:srgbClr val="FFFF00"/>
            </a:solidFill>
          </a:endParaRPr>
        </a:p>
        <a:p>
          <a:pPr algn="just" rtl="1"/>
          <a:r>
            <a:rPr lang="ar-SA" sz="2800" b="1" dirty="0"/>
            <a:t>وتعني تكرار قيد عملية معينة بدفتر اليومية، ومن ثم تكرار ترحيلها إلى حسابات دفتر الأستاذ.</a:t>
          </a:r>
          <a:endParaRPr lang="ar-EG" sz="2800" b="1" dirty="0"/>
        </a:p>
        <a:p>
          <a:pPr algn="just" rtl="1"/>
          <a:endParaRPr lang="ar-EG" sz="2800" b="1" dirty="0"/>
        </a:p>
        <a:p>
          <a:pPr algn="just" rtl="1"/>
          <a:endParaRPr lang="en-US"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1658F844-3930-4485-A39A-42DE576260E9}"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3700A859-4B93-4D0A-94DA-51181BDE7997}" type="presOf" srcId="{F3E8F6B3-F95E-4025-8CFE-FDE745D0A653}" destId="{013C56D5-0CA5-47EB-B786-0AB370387915}" srcOrd="0" destOrd="0" presId="urn:microsoft.com/office/officeart/2005/8/layout/vProcess5"/>
    <dgm:cxn modelId="{2E8985D1-19C9-443F-929B-ECC3B49E0713}" type="presParOf" srcId="{11B7F29B-617A-413C-84AC-498507A9DC21}" destId="{D8DD1BB4-6967-4D1B-B342-02CD0F66AAFC}" srcOrd="0" destOrd="0" presId="urn:microsoft.com/office/officeart/2005/8/layout/vProcess5"/>
    <dgm:cxn modelId="{C4AD3588-0C68-47EE-A573-6C4F31239658}"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u="sng" dirty="0">
              <a:solidFill>
                <a:srgbClr val="FFFF00"/>
              </a:solidFill>
            </a:rPr>
            <a:t>د -  أخطاء متكافئة: </a:t>
          </a:r>
          <a:endParaRPr lang="en-US" sz="2800" b="1" u="sng" dirty="0">
            <a:solidFill>
              <a:srgbClr val="FFFF00"/>
            </a:solidFill>
          </a:endParaRPr>
        </a:p>
        <a:p>
          <a:pPr algn="r" rtl="1"/>
          <a:r>
            <a:rPr lang="ar-SA" sz="2800" b="1" dirty="0"/>
            <a:t>وهي الأخطاء التي تعوض بعضها البعض، حيث يمحو خطأ ما أثر خطأ آخر، مما يحافظ على توازن ميزان المراجعة رغم وقوع أخطاء, وقد تحدث هذه الأخطاء إما أثناء التسجيل أو ترحيل الحسابات إلى دفتر الأستاذ.</a:t>
          </a:r>
          <a:endParaRPr lang="ar-EG" sz="2800" b="1" u="sng" dirty="0">
            <a:solidFill>
              <a:srgbClr val="FFFF00"/>
            </a:solidFill>
          </a:endParaRPr>
        </a:p>
        <a:p>
          <a:pPr algn="r" rtl="1"/>
          <a:r>
            <a:rPr lang="ar-SA" sz="2800" b="1" u="sng" dirty="0">
              <a:solidFill>
                <a:srgbClr val="FFFF00"/>
              </a:solidFill>
            </a:rPr>
            <a:t>ه</a:t>
          </a:r>
          <a:r>
            <a:rPr lang="ar-EG" sz="2800" b="1" u="sng" dirty="0">
              <a:solidFill>
                <a:srgbClr val="FFFF00"/>
              </a:solidFill>
            </a:rPr>
            <a:t>ـ</a:t>
          </a:r>
          <a:r>
            <a:rPr lang="ar-SA" sz="2800" b="1" u="sng" dirty="0">
              <a:solidFill>
                <a:srgbClr val="FFFF00"/>
              </a:solidFill>
            </a:rPr>
            <a:t> -  أخطاء فنيــة: </a:t>
          </a:r>
          <a:endParaRPr lang="en-US" sz="2800" u="sng" dirty="0">
            <a:solidFill>
              <a:srgbClr val="FFFF00"/>
            </a:solidFill>
          </a:endParaRPr>
        </a:p>
        <a:p>
          <a:pPr algn="just" rtl="1"/>
          <a:r>
            <a:rPr lang="ar-SA" sz="2400" b="1" dirty="0"/>
            <a:t>وتقع هذه الأخطاء نتيجة عدم إلمام المحاسب بالمبادئ المحاسبية المتعارف عليها، مثل معالجة المبالغ التي يقوم بسحبها صاحب المنشأة لاستخدامه الشخصي على أنها مصروفات تخص المنشأةـ، في حين تقضي المعالجة السليمة لها باعتبارها مسحوبات شخصية تؤدي إلى انخفاض رأس مال المنشأة. </a:t>
          </a:r>
          <a:endParaRPr lang="en-US" sz="24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A03C0437-E779-4442-B5BB-047063A9EF88}"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F0612C6A-FF9A-490C-BFB6-CD2210CD82BE}" type="presOf" srcId="{F3E8F6B3-F95E-4025-8CFE-FDE745D0A653}" destId="{013C56D5-0CA5-47EB-B786-0AB370387915}" srcOrd="0" destOrd="0" presId="urn:microsoft.com/office/officeart/2005/8/layout/vProcess5"/>
    <dgm:cxn modelId="{940A9C7D-C3F0-4B5A-9E16-498804B16077}" type="presParOf" srcId="{11B7F29B-617A-413C-84AC-498507A9DC21}" destId="{D8DD1BB4-6967-4D1B-B342-02CD0F66AAFC}" srcOrd="0" destOrd="0" presId="urn:microsoft.com/office/officeart/2005/8/layout/vProcess5"/>
    <dgm:cxn modelId="{3FBBE5F6-60E7-49D2-B69B-DBA5B91B1A3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solidFill>
                <a:srgbClr val="FFFF00"/>
              </a:solidFill>
            </a:rPr>
            <a:t>1</a:t>
          </a:r>
          <a:r>
            <a:rPr lang="ar-SA" sz="3200" b="1" dirty="0">
              <a:solidFill>
                <a:srgbClr val="FFFF00"/>
              </a:solidFill>
            </a:rPr>
            <a:t>/6/</a:t>
          </a:r>
          <a:r>
            <a:rPr lang="ar-EG" sz="3200" b="1" dirty="0">
              <a:solidFill>
                <a:srgbClr val="FFFF00"/>
              </a:solidFill>
            </a:rPr>
            <a:t>2</a:t>
          </a:r>
          <a:r>
            <a:rPr lang="ar-SA" sz="3200" b="1" dirty="0">
              <a:solidFill>
                <a:srgbClr val="FFFF00"/>
              </a:solidFill>
            </a:rPr>
            <a:t>  آليات تصحيح الأخطاء المحاسبية: </a:t>
          </a:r>
          <a:endParaRPr lang="en-US" sz="3200" dirty="0">
            <a:solidFill>
              <a:srgbClr val="FFFF00"/>
            </a:solidFill>
          </a:endParaRPr>
        </a:p>
        <a:p>
          <a:pPr algn="just" rtl="1"/>
          <a:r>
            <a:rPr lang="ar-SA" sz="3200" dirty="0"/>
            <a:t>تختلف آليات تصحيح الأخطاء باختلاف نوع الخطأ وموقعه فإذا كانت الأخطاء تتعلق بميزان المراجعة أو بعمليات الترحيل والترصيد، فإنه يمكن تصحيح الأخطاء عن طريق الشطب ثم التصحيح على أن يقوم المحاسب المختص بالتوقيع بجانب التصحيح، أما إذا كانت الأخطاء في القيد فلا يمكن الكشط أو الشطب. </a:t>
          </a:r>
          <a:endParaRPr lang="en-US" sz="3200" dirty="0"/>
        </a:p>
        <a:p>
          <a:pPr algn="just" rtl="1"/>
          <a:r>
            <a:rPr lang="ar-SA" sz="3200" dirty="0"/>
            <a:t>هناك طريقتين لتصحيح الأخطاء المحاسبية التي تكتشف أثناء السنة المالية وقبل إقفال الدفاتر.</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EEB79973-D4D0-4ABD-915F-FC78F5C23419}" type="presOf" srcId="{FD5A9121-9E87-42B2-9B05-455EC8C05672}" destId="{11B7F29B-617A-413C-84AC-498507A9DC21}" srcOrd="0" destOrd="0" presId="urn:microsoft.com/office/officeart/2005/8/layout/vProcess5"/>
    <dgm:cxn modelId="{0017A6D6-1CCE-4443-8565-B8332CCF5723}" type="presOf" srcId="{F3E8F6B3-F95E-4025-8CFE-FDE745D0A653}" destId="{013C56D5-0CA5-47EB-B786-0AB370387915}" srcOrd="0" destOrd="0" presId="urn:microsoft.com/office/officeart/2005/8/layout/vProcess5"/>
    <dgm:cxn modelId="{53570258-BD8C-4F99-93F4-2259F5A6C3BA}" type="presParOf" srcId="{11B7F29B-617A-413C-84AC-498507A9DC21}" destId="{D8DD1BB4-6967-4D1B-B342-02CD0F66AAFC}" srcOrd="0" destOrd="0" presId="urn:microsoft.com/office/officeart/2005/8/layout/vProcess5"/>
    <dgm:cxn modelId="{CA8E1751-3C7A-4859-AB9E-DF1A74E64E8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t>ا</a:t>
          </a:r>
          <a:r>
            <a:rPr lang="ar-SA" sz="3200" b="1" dirty="0">
              <a:solidFill>
                <a:srgbClr val="FFFF00"/>
              </a:solidFill>
            </a:rPr>
            <a:t>لطريقة المطولة: </a:t>
          </a:r>
          <a:endParaRPr lang="en-US" sz="3200" dirty="0">
            <a:solidFill>
              <a:srgbClr val="FFFF00"/>
            </a:solidFill>
          </a:endParaRPr>
        </a:p>
        <a:p>
          <a:pPr algn="just" rtl="1"/>
          <a:r>
            <a:rPr lang="ar-SA" sz="3200" dirty="0"/>
            <a:t>وفي ظل هذه الطريقة </a:t>
          </a:r>
          <a:r>
            <a:rPr lang="ar-SA" sz="3200" u="sng" dirty="0">
              <a:solidFill>
                <a:srgbClr val="FFFF00"/>
              </a:solidFill>
            </a:rPr>
            <a:t>يتم تصحيح الخطأ على خطوتين:</a:t>
          </a:r>
          <a:endParaRPr lang="en-US" sz="3200" u="sng" dirty="0">
            <a:solidFill>
              <a:srgbClr val="FFFF00"/>
            </a:solidFill>
          </a:endParaRPr>
        </a:p>
        <a:p>
          <a:pPr algn="just" rtl="1"/>
          <a:r>
            <a:rPr lang="ar-SA" sz="3200" dirty="0"/>
            <a:t>أ – إلغاء القيد الخاطئ بإجراء قيد عكسي له </a:t>
          </a:r>
          <a:endParaRPr lang="en-US" sz="3200" dirty="0"/>
        </a:p>
        <a:p>
          <a:pPr algn="just" rtl="1"/>
          <a:r>
            <a:rPr lang="ar-SA" sz="3200" dirty="0"/>
            <a:t>ب- تسجيل القيد الصحيح</a:t>
          </a:r>
          <a:endParaRPr lang="en-US" sz="3200" dirty="0"/>
        </a:p>
        <a:p>
          <a:pPr algn="r" rtl="1"/>
          <a:r>
            <a:rPr lang="ar-SA" sz="3200" b="1" dirty="0">
              <a:solidFill>
                <a:srgbClr val="FFFF00"/>
              </a:solidFill>
            </a:rPr>
            <a:t>الطريقة المختصرة: </a:t>
          </a:r>
          <a:endParaRPr lang="en-US" sz="3200" dirty="0">
            <a:solidFill>
              <a:srgbClr val="FFFF00"/>
            </a:solidFill>
          </a:endParaRPr>
        </a:p>
        <a:p>
          <a:pPr algn="just" rtl="1"/>
          <a:r>
            <a:rPr lang="ar-SA" sz="3200" dirty="0"/>
            <a:t>وفي ظل هذه الطريقة يتم تصحيح أخطاء القيد بموجب قيد جديد ينطوي على إلغاء وتصحيح الخطأ في نفس الوقت. </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C9FECD38-B594-49FF-B05F-4B57BB30AB09}"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FD31A3BE-1CF6-4D64-9793-B39348C3C7DB}" type="presOf" srcId="{F3E8F6B3-F95E-4025-8CFE-FDE745D0A653}" destId="{013C56D5-0CA5-47EB-B786-0AB370387915}" srcOrd="0" destOrd="0" presId="urn:microsoft.com/office/officeart/2005/8/layout/vProcess5"/>
    <dgm:cxn modelId="{11E4D959-F2C6-4227-8E93-34B56810E3DD}" type="presParOf" srcId="{11B7F29B-617A-413C-84AC-498507A9DC21}" destId="{D8DD1BB4-6967-4D1B-B342-02CD0F66AAFC}" srcOrd="0" destOrd="0" presId="urn:microsoft.com/office/officeart/2005/8/layout/vProcess5"/>
    <dgm:cxn modelId="{2A504830-0536-4594-B652-1F466E32CDC2}"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b="1" dirty="0"/>
        </a:p>
        <a:p>
          <a:pPr algn="r" rtl="1"/>
          <a:r>
            <a:rPr lang="ar-SA" sz="3200" b="1" dirty="0"/>
            <a:t>مثال (1): </a:t>
          </a:r>
          <a:endParaRPr lang="en-US" sz="3200" dirty="0"/>
        </a:p>
        <a:p>
          <a:pPr algn="r" rtl="1"/>
          <a:r>
            <a:rPr lang="ar-SA" sz="2400" b="1" dirty="0"/>
            <a:t>في </a:t>
          </a:r>
          <a:r>
            <a:rPr lang="ar-EG" sz="2400" b="1" dirty="0"/>
            <a:t>4</a:t>
          </a:r>
          <a:r>
            <a:rPr lang="ar-SA" sz="2400" b="1" dirty="0"/>
            <a:t>/</a:t>
          </a:r>
          <a:r>
            <a:rPr lang="ar-EG" sz="2400" b="1" dirty="0"/>
            <a:t>25</a:t>
          </a:r>
          <a:r>
            <a:rPr lang="ar-SA" sz="2400" b="1" dirty="0"/>
            <a:t>  تم سداد مرتبات العاملين التي تبلغ 16000 جنيه نقداً، وقد سجلت هذه العملية بالخطأ </a:t>
          </a:r>
          <a:endParaRPr lang="ar-EG" sz="2400" b="1" dirty="0"/>
        </a:p>
        <a:p>
          <a:pPr algn="r" rtl="1"/>
          <a:endParaRPr lang="ar-EG" sz="3200" dirty="0"/>
        </a:p>
        <a:p>
          <a:pPr algn="r" rtl="1"/>
          <a:endParaRPr lang="ar-EG" sz="2400" dirty="0"/>
        </a:p>
        <a:p>
          <a:pPr algn="r" rtl="1"/>
          <a:r>
            <a:rPr lang="ar-SA" sz="2400" b="1" dirty="0"/>
            <a:t>في هذه الحالة يتم تصحيح الخطأ كما يلي: </a:t>
          </a:r>
          <a:endParaRPr lang="ar-EG" sz="2400" b="1" dirty="0"/>
        </a:p>
        <a:p>
          <a:pPr algn="r" rtl="1"/>
          <a:r>
            <a:rPr lang="ar-SA" sz="2400" b="1" dirty="0">
              <a:solidFill>
                <a:srgbClr val="FFFF00"/>
              </a:solidFill>
            </a:rPr>
            <a:t>التصحيح بالطريقة المطولة: </a:t>
          </a:r>
          <a:endParaRPr lang="en-US" sz="2400" dirty="0">
            <a:solidFill>
              <a:srgbClr val="FFFF00"/>
            </a:solidFill>
          </a:endParaRPr>
        </a:p>
        <a:p>
          <a:pPr algn="r" rtl="1"/>
          <a:r>
            <a:rPr lang="ar-SA" sz="2800" b="1" dirty="0">
              <a:solidFill>
                <a:srgbClr val="FFFF00"/>
              </a:solidFill>
            </a:rPr>
            <a:t>- إلغاء القيد الخطأ</a:t>
          </a:r>
          <a:endParaRPr lang="ar-EG" sz="2800" b="1" dirty="0">
            <a:solidFill>
              <a:srgbClr val="FFFF00"/>
            </a:solidFill>
          </a:endParaRPr>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2454" custLinFactNeighborY="-5718">
        <dgm:presLayoutVars>
          <dgm:bulletEnabled val="1"/>
        </dgm:presLayoutVars>
      </dgm:prSet>
      <dgm:spPr/>
    </dgm:pt>
  </dgm:ptLst>
  <dgm:cxnLst>
    <dgm:cxn modelId="{763F490F-D017-435D-8535-C65CCC34E6AA}"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CBEFE7C2-B4F4-4420-8F14-EC3B237F5F94}" type="presOf" srcId="{FD5A9121-9E87-42B2-9B05-455EC8C05672}" destId="{11B7F29B-617A-413C-84AC-498507A9DC21}" srcOrd="0" destOrd="0" presId="urn:microsoft.com/office/officeart/2005/8/layout/vProcess5"/>
    <dgm:cxn modelId="{B69BD9BC-2BC3-4588-A41B-4F78B60B3700}" type="presParOf" srcId="{11B7F29B-617A-413C-84AC-498507A9DC21}" destId="{D8DD1BB4-6967-4D1B-B342-02CD0F66AAFC}" srcOrd="0" destOrd="0" presId="urn:microsoft.com/office/officeart/2005/8/layout/vProcess5"/>
    <dgm:cxn modelId="{75E1EB8B-55CB-4B81-B87C-579BBE19C862}"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400" b="1" dirty="0">
              <a:solidFill>
                <a:srgbClr val="FFFF00"/>
              </a:solidFill>
            </a:rPr>
            <a:t> </a:t>
          </a:r>
          <a:endParaRPr lang="ar-EG" sz="2400" b="1" dirty="0">
            <a:solidFill>
              <a:srgbClr val="FFFF00"/>
            </a:solidFill>
          </a:endParaRPr>
        </a:p>
        <a:p>
          <a:pPr algn="r" rtl="1"/>
          <a:r>
            <a:rPr lang="ar-EG" sz="2400" b="1" dirty="0">
              <a:solidFill>
                <a:srgbClr val="FFFF00"/>
              </a:solidFill>
            </a:rPr>
            <a:t>-</a:t>
          </a:r>
          <a:r>
            <a:rPr lang="ar-SA" sz="2400" b="1" dirty="0">
              <a:solidFill>
                <a:srgbClr val="FFFF00"/>
              </a:solidFill>
            </a:rPr>
            <a:t> إثبات القيد الصحيح</a:t>
          </a:r>
          <a:endParaRPr lang="ar-EG" sz="2400" b="1" dirty="0">
            <a:solidFill>
              <a:srgbClr val="FFFF00"/>
            </a:solidFill>
          </a:endParaRPr>
        </a:p>
        <a:p>
          <a:pPr algn="r" rtl="1"/>
          <a:endParaRPr lang="ar-EG" sz="2400" b="1" dirty="0">
            <a:solidFill>
              <a:srgbClr val="FFFF00"/>
            </a:solidFill>
          </a:endParaRPr>
        </a:p>
        <a:p>
          <a:pPr algn="r" rtl="1"/>
          <a:endParaRPr lang="ar-EG" sz="2400" b="1" dirty="0">
            <a:solidFill>
              <a:srgbClr val="FFFF00"/>
            </a:solidFill>
          </a:endParaRPr>
        </a:p>
        <a:p>
          <a:pPr algn="r" rtl="1"/>
          <a:r>
            <a:rPr lang="ar-SA" sz="2400" b="1" dirty="0">
              <a:solidFill>
                <a:srgbClr val="FFFF00"/>
              </a:solidFill>
            </a:rPr>
            <a:t> </a:t>
          </a:r>
          <a:endParaRPr lang="ar-EG" sz="2400" b="1" dirty="0">
            <a:solidFill>
              <a:srgbClr val="FFFF00"/>
            </a:solidFill>
          </a:endParaRPr>
        </a:p>
        <a:p>
          <a:pPr algn="r" rtl="1"/>
          <a:endParaRPr lang="ar-EG" sz="2400" b="1" dirty="0">
            <a:solidFill>
              <a:srgbClr val="FFFF00"/>
            </a:solidFill>
          </a:endParaRPr>
        </a:p>
        <a:p>
          <a:pPr algn="r" rtl="1"/>
          <a:r>
            <a:rPr lang="ar-EG" sz="2400" b="1" dirty="0">
              <a:solidFill>
                <a:srgbClr val="FFFF00"/>
              </a:solidFill>
            </a:rPr>
            <a:t>- </a:t>
          </a:r>
          <a:r>
            <a:rPr lang="ar-SA" sz="2400" b="1" dirty="0">
              <a:solidFill>
                <a:srgbClr val="FFFF00"/>
              </a:solidFill>
            </a:rPr>
            <a:t>التصحيح بالطريقة المختصرة:</a:t>
          </a:r>
          <a:endParaRPr lang="ar-EG" sz="2400" b="1" dirty="0">
            <a:solidFill>
              <a:srgbClr val="FFFF00"/>
            </a:solidFill>
          </a:endParaRPr>
        </a:p>
        <a:p>
          <a:pPr algn="r" rtl="1"/>
          <a:endParaRPr lang="ar-EG" sz="2400" b="1" dirty="0">
            <a:solidFill>
              <a:srgbClr val="FFFF00"/>
            </a:solidFill>
          </a:endParaRPr>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736" custLinFactNeighborY="-2501">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0FF10557-FF2B-4318-8C59-270841BAAC28}" type="presOf" srcId="{FD5A9121-9E87-42B2-9B05-455EC8C05672}" destId="{11B7F29B-617A-413C-84AC-498507A9DC21}" srcOrd="0" destOrd="0" presId="urn:microsoft.com/office/officeart/2005/8/layout/vProcess5"/>
    <dgm:cxn modelId="{FDD62DD1-ABD9-4EAD-9ECE-D5A0194B85DB}" type="presOf" srcId="{F3E8F6B3-F95E-4025-8CFE-FDE745D0A653}" destId="{013C56D5-0CA5-47EB-B786-0AB370387915}" srcOrd="0" destOrd="0" presId="urn:microsoft.com/office/officeart/2005/8/layout/vProcess5"/>
    <dgm:cxn modelId="{A8C9B2FB-0E20-40E1-A007-3D84337323EA}" type="presParOf" srcId="{11B7F29B-617A-413C-84AC-498507A9DC21}" destId="{D8DD1BB4-6967-4D1B-B342-02CD0F66AAFC}" srcOrd="0" destOrd="0" presId="urn:microsoft.com/office/officeart/2005/8/layout/vProcess5"/>
    <dgm:cxn modelId="{93C06704-C468-4AED-856C-E5218ACDC9E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t>مثال (2): </a:t>
          </a:r>
          <a:endParaRPr lang="en-US" sz="3200" dirty="0"/>
        </a:p>
        <a:p>
          <a:pPr algn="r" rtl="1"/>
          <a:r>
            <a:rPr lang="ar-SA" sz="2400" b="1" dirty="0"/>
            <a:t>في 10/3 تم شراء أثاث بمبلغ 5800 جنيه بشيك وقد سجلت هذه العملية بالخط</a:t>
          </a:r>
          <a:r>
            <a:rPr lang="ar-EG" sz="2400" b="1" dirty="0"/>
            <a:t>أ</a:t>
          </a:r>
        </a:p>
        <a:p>
          <a:pPr algn="r" rtl="1"/>
          <a:endParaRPr lang="ar-EG" sz="2400" b="1" dirty="0"/>
        </a:p>
        <a:p>
          <a:pPr algn="r" rtl="1"/>
          <a:endParaRPr lang="ar-EG" sz="2400" b="1" dirty="0"/>
        </a:p>
        <a:p>
          <a:pPr algn="r" rtl="1"/>
          <a:endParaRPr lang="ar-EG" sz="2000" b="1" dirty="0"/>
        </a:p>
        <a:p>
          <a:pPr algn="r" rtl="1"/>
          <a:r>
            <a:rPr lang="ar-SA" sz="2400" b="1" dirty="0"/>
            <a:t>في هذه الحالة يتم تصحيح الخطأ كما يلي: </a:t>
          </a:r>
          <a:endParaRPr lang="ar-EG" sz="2400" b="1"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8F0FBF29-E06D-4FC5-8A0C-CB598F6118A2}"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0EFEBF67-FE96-4F01-B386-9D3162C95BAC}" type="presOf" srcId="{F3E8F6B3-F95E-4025-8CFE-FDE745D0A653}" destId="{013C56D5-0CA5-47EB-B786-0AB370387915}" srcOrd="0" destOrd="0" presId="urn:microsoft.com/office/officeart/2005/8/layout/vProcess5"/>
    <dgm:cxn modelId="{BCFE73A6-E717-4BE1-BD94-677DEC14F7F2}" type="presParOf" srcId="{11B7F29B-617A-413C-84AC-498507A9DC21}" destId="{D8DD1BB4-6967-4D1B-B342-02CD0F66AAFC}" srcOrd="0" destOrd="0" presId="urn:microsoft.com/office/officeart/2005/8/layout/vProcess5"/>
    <dgm:cxn modelId="{403753AC-5557-434E-B81F-F5EF3D44BAA6}"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2400" u="sng" dirty="0"/>
        </a:p>
        <a:p>
          <a:pPr algn="just" rtl="1"/>
          <a:r>
            <a:rPr lang="ar-SA" sz="2800" b="1" u="sng" dirty="0">
              <a:solidFill>
                <a:srgbClr val="FFFF00"/>
              </a:solidFill>
            </a:rPr>
            <a:t>الطريقة الأولى</a:t>
          </a:r>
          <a:r>
            <a:rPr lang="ar-SA" sz="2800" b="1" dirty="0">
              <a:solidFill>
                <a:srgbClr val="FFFF00"/>
              </a:solidFill>
            </a:rPr>
            <a:t>: </a:t>
          </a:r>
          <a:r>
            <a:rPr lang="ar-SA" sz="2800" b="1" dirty="0"/>
            <a:t>ميزان المراجعة بالمجاميع، وهذا الميزان يتضمن أسماء جميع الحسابات الواردة بدفتر الأستاذ ومجموع الجانب المدين ومجموع الجانب الدائن لكل حساب ويأخذ هذا الميزان الشكل التالي:</a:t>
          </a:r>
          <a:endParaRPr lang="ar-EG" sz="2800" b="1" dirty="0"/>
        </a:p>
        <a:p>
          <a:pPr algn="just" rtl="1"/>
          <a:endParaRPr lang="ar-EG" sz="2800" b="1" dirty="0"/>
        </a:p>
        <a:p>
          <a:pPr algn="just" rtl="1"/>
          <a:endParaRPr lang="ar-EG" sz="2800" b="1" dirty="0"/>
        </a:p>
        <a:p>
          <a:pPr algn="just" rtl="1"/>
          <a:endParaRPr lang="ar-EG" sz="2400" dirty="0"/>
        </a:p>
        <a:p>
          <a:pPr algn="r" rtl="1"/>
          <a:endParaRPr lang="ar-EG" sz="2400" dirty="0"/>
        </a:p>
        <a:p>
          <a:pPr algn="r" rtl="1"/>
          <a:endParaRPr lang="ar-EG" sz="2400" dirty="0"/>
        </a:p>
        <a:p>
          <a:pPr algn="r" rtl="1"/>
          <a:endParaRPr lang="ar-EG" sz="2400" dirty="0"/>
        </a:p>
        <a:p>
          <a:pPr algn="r" rtl="1"/>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08D9C7E8-1ED5-4B45-BE9C-233E87F182CF}" type="presOf" srcId="{F3E8F6B3-F95E-4025-8CFE-FDE745D0A653}" destId="{013C56D5-0CA5-47EB-B786-0AB370387915}" srcOrd="0" destOrd="0" presId="urn:microsoft.com/office/officeart/2005/8/layout/vProcess5"/>
    <dgm:cxn modelId="{6F05D6FD-01EE-4DE5-911D-99D46942BC40}" type="presOf" srcId="{FD5A9121-9E87-42B2-9B05-455EC8C05672}" destId="{11B7F29B-617A-413C-84AC-498507A9DC21}" srcOrd="0" destOrd="0" presId="urn:microsoft.com/office/officeart/2005/8/layout/vProcess5"/>
    <dgm:cxn modelId="{4F3519EF-850A-4832-961E-D40A7F21EE64}" type="presParOf" srcId="{11B7F29B-617A-413C-84AC-498507A9DC21}" destId="{D8DD1BB4-6967-4D1B-B342-02CD0F66AAFC}" srcOrd="0" destOrd="0" presId="urn:microsoft.com/office/officeart/2005/8/layout/vProcess5"/>
    <dgm:cxn modelId="{24928365-068A-49AE-A115-9EEF403EEA2B}"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b="1" dirty="0">
            <a:solidFill>
              <a:srgbClr val="FFFF00"/>
            </a:solidFill>
          </a:endParaRPr>
        </a:p>
        <a:p>
          <a:pPr algn="r" rtl="1"/>
          <a:endParaRPr lang="ar-EG" sz="3200" b="1" dirty="0">
            <a:solidFill>
              <a:srgbClr val="FFFF00"/>
            </a:solidFill>
          </a:endParaRPr>
        </a:p>
        <a:p>
          <a:pPr algn="r" rtl="1"/>
          <a:r>
            <a:rPr lang="ar-SA" sz="3200" b="1" dirty="0">
              <a:solidFill>
                <a:srgbClr val="FFFF00"/>
              </a:solidFill>
            </a:rPr>
            <a:t>الطريقة المطولة: </a:t>
          </a:r>
          <a:endParaRPr lang="en-US" sz="3200" dirty="0">
            <a:solidFill>
              <a:srgbClr val="FFFF00"/>
            </a:solidFill>
          </a:endParaRPr>
        </a:p>
        <a:p>
          <a:pPr algn="r" rtl="1"/>
          <a:r>
            <a:rPr lang="ar-EG" sz="3200" dirty="0"/>
            <a:t>- </a:t>
          </a:r>
          <a:r>
            <a:rPr lang="ar-SA" sz="3200" dirty="0"/>
            <a:t>إلغاء القيد الخطأ</a:t>
          </a:r>
          <a:endParaRPr lang="ar-EG" sz="3200" dirty="0"/>
        </a:p>
        <a:p>
          <a:pPr algn="r" rtl="1"/>
          <a:endParaRPr lang="ar-EG" sz="3200" dirty="0"/>
        </a:p>
        <a:p>
          <a:pPr algn="r" rtl="1"/>
          <a:endParaRPr lang="ar-EG" sz="3200" dirty="0"/>
        </a:p>
        <a:p>
          <a:pPr algn="r" rtl="1"/>
          <a:r>
            <a:rPr lang="ar-EG" sz="3200" dirty="0"/>
            <a:t>- </a:t>
          </a:r>
          <a:r>
            <a:rPr lang="ar-SA" sz="3200" dirty="0"/>
            <a:t>إثبات القيد الصحيح:</a:t>
          </a:r>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BA9EDB56-55E7-45A6-B671-080BAAF920C6}" type="presOf" srcId="{FD5A9121-9E87-42B2-9B05-455EC8C05672}" destId="{11B7F29B-617A-413C-84AC-498507A9DC21}" srcOrd="0" destOrd="0" presId="urn:microsoft.com/office/officeart/2005/8/layout/vProcess5"/>
    <dgm:cxn modelId="{F8A156B7-046F-4C7F-BBC5-9B64C22A1430}" type="presOf" srcId="{F3E8F6B3-F95E-4025-8CFE-FDE745D0A653}" destId="{013C56D5-0CA5-47EB-B786-0AB370387915}" srcOrd="0" destOrd="0" presId="urn:microsoft.com/office/officeart/2005/8/layout/vProcess5"/>
    <dgm:cxn modelId="{6ECC37DC-A953-4150-849E-EFDC480B0D10}" type="presParOf" srcId="{11B7F29B-617A-413C-84AC-498507A9DC21}" destId="{D8DD1BB4-6967-4D1B-B342-02CD0F66AAFC}" srcOrd="0" destOrd="0" presId="urn:microsoft.com/office/officeart/2005/8/layout/vProcess5"/>
    <dgm:cxn modelId="{B18BF70E-82FC-42F2-A430-D9B0E1B3ED9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2- </a:t>
          </a:r>
          <a:r>
            <a:rPr lang="ar-SA" sz="3200" b="1" dirty="0"/>
            <a:t>الطريقة المختصرة:</a:t>
          </a:r>
          <a:endParaRPr lang="ar-EG" sz="3200" b="1" dirty="0"/>
        </a:p>
        <a:p>
          <a:pPr algn="r" rtl="1"/>
          <a:endParaRPr lang="ar-EG" sz="3200" b="1" dirty="0"/>
        </a:p>
        <a:p>
          <a:pPr algn="r" rtl="1"/>
          <a:endParaRPr lang="ar-EG" sz="3200" b="1" dirty="0"/>
        </a:p>
        <a:p>
          <a:pPr algn="r" rtl="1"/>
          <a:endParaRPr lang="ar-EG" sz="3200" b="1" dirty="0"/>
        </a:p>
        <a:p>
          <a:pPr algn="r" rtl="1"/>
          <a:endParaRPr lang="ar-EG" sz="3200" b="1" dirty="0"/>
        </a:p>
        <a:p>
          <a:pPr algn="r" rtl="1"/>
          <a:endParaRPr lang="ar-EG" sz="3200" b="1"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9F0DC8A1-8E60-46C4-BE39-C10F1ACBFBC6}" type="presOf" srcId="{F3E8F6B3-F95E-4025-8CFE-FDE745D0A653}" destId="{013C56D5-0CA5-47EB-B786-0AB370387915}" srcOrd="0" destOrd="0" presId="urn:microsoft.com/office/officeart/2005/8/layout/vProcess5"/>
    <dgm:cxn modelId="{874AE1A8-DA68-4BD8-8349-1AEA99F4E8AF}" type="presOf" srcId="{FD5A9121-9E87-42B2-9B05-455EC8C05672}" destId="{11B7F29B-617A-413C-84AC-498507A9DC21}" srcOrd="0" destOrd="0" presId="urn:microsoft.com/office/officeart/2005/8/layout/vProcess5"/>
    <dgm:cxn modelId="{8B405205-3C08-4100-A790-8D4A8D267A75}" type="presParOf" srcId="{11B7F29B-617A-413C-84AC-498507A9DC21}" destId="{D8DD1BB4-6967-4D1B-B342-02CD0F66AAFC}" srcOrd="0" destOrd="0" presId="urn:microsoft.com/office/officeart/2005/8/layout/vProcess5"/>
    <dgm:cxn modelId="{03FF579E-83F6-4CBE-AF84-32FCBDC50F4C}"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أختر أفضل إجابة صحيحة لكل عبارة من العبارات التالية: </a:t>
          </a:r>
          <a:endParaRPr lang="ar-EG" sz="3200" b="1" dirty="0">
            <a:solidFill>
              <a:srgbClr val="FFFF00"/>
            </a:solidFill>
          </a:endParaRPr>
        </a:p>
        <a:p>
          <a:pPr algn="r" rtl="1"/>
          <a:endParaRPr lang="ar-EG" sz="3200" b="1" dirty="0">
            <a:solidFill>
              <a:srgbClr val="FFFF00"/>
            </a:solidFill>
          </a:endParaRPr>
        </a:p>
        <a:p>
          <a:pPr algn="r" rtl="1"/>
          <a:r>
            <a:rPr lang="ar-SA" sz="3200" b="1" dirty="0">
              <a:solidFill>
                <a:srgbClr val="FFFF00"/>
              </a:solidFill>
            </a:rPr>
            <a:t>(</a:t>
          </a:r>
          <a:r>
            <a:rPr lang="ar-EG" sz="3200" b="1" dirty="0">
              <a:solidFill>
                <a:srgbClr val="FFFF00"/>
              </a:solidFill>
            </a:rPr>
            <a:t>1</a:t>
          </a:r>
          <a:r>
            <a:rPr lang="ar-SA" sz="3200" b="1" dirty="0">
              <a:solidFill>
                <a:srgbClr val="FFFF00"/>
              </a:solidFill>
            </a:rPr>
            <a:t>)</a:t>
          </a:r>
          <a:r>
            <a:rPr lang="ar-EG" sz="3200" b="1" dirty="0">
              <a:solidFill>
                <a:srgbClr val="FFFF00"/>
              </a:solidFill>
            </a:rPr>
            <a:t> </a:t>
          </a:r>
          <a:r>
            <a:rPr lang="ar-SA" sz="3200" b="1" dirty="0">
              <a:solidFill>
                <a:srgbClr val="FFFF00"/>
              </a:solidFill>
            </a:rPr>
            <a:t>أرصدة الحسابات الحقيقية:</a:t>
          </a:r>
          <a:endParaRPr lang="ar-EG" sz="3200" b="1" dirty="0">
            <a:solidFill>
              <a:srgbClr val="FFFF00"/>
            </a:solidFill>
          </a:endParaRPr>
        </a:p>
        <a:p>
          <a:pPr algn="r" rtl="1"/>
          <a:r>
            <a:rPr lang="ar-EG" sz="3200" dirty="0"/>
            <a:t>	</a:t>
          </a:r>
          <a:r>
            <a:rPr lang="ar-SA" sz="3200" dirty="0"/>
            <a:t>أ -</a:t>
          </a:r>
          <a:r>
            <a:rPr lang="ar-EG" sz="3200" dirty="0"/>
            <a:t> </a:t>
          </a:r>
          <a:r>
            <a:rPr lang="ar-SA" sz="3200" dirty="0"/>
            <a:t>تنقل للفترة المالية التالية</a:t>
          </a:r>
          <a:r>
            <a:rPr lang="ar-EG" sz="3200" dirty="0"/>
            <a:t>     </a:t>
          </a:r>
        </a:p>
        <a:p>
          <a:pPr algn="r" rtl="1"/>
          <a:r>
            <a:rPr lang="ar-EG" sz="3200" dirty="0"/>
            <a:t>	</a:t>
          </a:r>
          <a:r>
            <a:rPr lang="ar-SA" sz="3200" dirty="0"/>
            <a:t>ب-</a:t>
          </a:r>
          <a:r>
            <a:rPr lang="ar-EG" sz="3200" dirty="0"/>
            <a:t> </a:t>
          </a:r>
          <a:r>
            <a:rPr lang="ar-SA" sz="3200" dirty="0"/>
            <a:t>يتم إقفالها في قائمة الدخل</a:t>
          </a:r>
          <a:endParaRPr lang="ar-EG" sz="3200" dirty="0"/>
        </a:p>
        <a:p>
          <a:pPr algn="r" rtl="1"/>
          <a:r>
            <a:rPr lang="ar-EG" sz="2800" dirty="0"/>
            <a:t>	</a:t>
          </a:r>
          <a:r>
            <a:rPr lang="ar-SA" sz="3200" dirty="0"/>
            <a:t>ج-</a:t>
          </a:r>
          <a:r>
            <a:rPr lang="ar-EG" sz="3200" dirty="0"/>
            <a:t> </a:t>
          </a:r>
          <a:r>
            <a:rPr lang="ar-SA" sz="3200" dirty="0"/>
            <a:t>تظهر في ميزانية الفترة التالية</a:t>
          </a:r>
          <a:r>
            <a:rPr lang="ar-EG" sz="3200" dirty="0"/>
            <a:t>  </a:t>
          </a:r>
        </a:p>
        <a:p>
          <a:pPr algn="r" rtl="1"/>
          <a:r>
            <a:rPr lang="ar-EG" sz="3200" dirty="0"/>
            <a:t>	</a:t>
          </a:r>
          <a:r>
            <a:rPr lang="ar-SA" sz="3200" dirty="0"/>
            <a:t>د -</a:t>
          </a:r>
          <a:r>
            <a:rPr lang="ar-EG" sz="3200" dirty="0"/>
            <a:t> </a:t>
          </a:r>
          <a:r>
            <a:rPr lang="ar-SA" sz="3200" dirty="0"/>
            <a:t>تطرح من أرصدة الفترة التالية</a:t>
          </a:r>
          <a:endParaRPr lang="ar-EG"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2503368A-77AE-4D43-884B-1A26DA7F6EDB}" type="presOf" srcId="{FD5A9121-9E87-42B2-9B05-455EC8C05672}" destId="{11B7F29B-617A-413C-84AC-498507A9DC21}" srcOrd="0" destOrd="0" presId="urn:microsoft.com/office/officeart/2005/8/layout/vProcess5"/>
    <dgm:cxn modelId="{1DF8AEBC-6C95-4A8E-A6B3-EA4EBBEB6B77}" type="presOf" srcId="{F3E8F6B3-F95E-4025-8CFE-FDE745D0A653}" destId="{013C56D5-0CA5-47EB-B786-0AB370387915}" srcOrd="0" destOrd="0" presId="urn:microsoft.com/office/officeart/2005/8/layout/vProcess5"/>
    <dgm:cxn modelId="{94205E6C-93D9-469B-A547-441C9A488B73}" type="presParOf" srcId="{11B7F29B-617A-413C-84AC-498507A9DC21}" destId="{D8DD1BB4-6967-4D1B-B342-02CD0F66AAFC}" srcOrd="0" destOrd="0" presId="urn:microsoft.com/office/officeart/2005/8/layout/vProcess5"/>
    <dgm:cxn modelId="{B9215074-F518-4EC1-AD20-FAC13E2204B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b="1" dirty="0">
              <a:solidFill>
                <a:srgbClr val="FFFF00"/>
              </a:solidFill>
            </a:rPr>
            <a:t>أختر أفضل إجابة صحيحة لكل عبارة من العبارات التالية: </a:t>
          </a:r>
          <a:endParaRPr lang="ar-EG" sz="3200" b="1" dirty="0">
            <a:solidFill>
              <a:srgbClr val="FFFF00"/>
            </a:solidFill>
          </a:endParaRPr>
        </a:p>
        <a:p>
          <a:pPr algn="r" rtl="1"/>
          <a:endParaRPr lang="ar-EG" sz="3200" b="1" dirty="0">
            <a:solidFill>
              <a:srgbClr val="FFFF00"/>
            </a:solidFill>
          </a:endParaRPr>
        </a:p>
        <a:p>
          <a:pPr algn="r" rtl="1"/>
          <a:r>
            <a:rPr lang="ar-SA" sz="3200" b="1" dirty="0">
              <a:solidFill>
                <a:srgbClr val="FFFF00"/>
              </a:solidFill>
            </a:rPr>
            <a:t>(</a:t>
          </a:r>
          <a:r>
            <a:rPr lang="ar-EG" sz="3200" b="1" dirty="0">
              <a:solidFill>
                <a:srgbClr val="FFFF00"/>
              </a:solidFill>
            </a:rPr>
            <a:t>2</a:t>
          </a:r>
          <a:r>
            <a:rPr lang="ar-SA" sz="3200" b="1" dirty="0">
              <a:solidFill>
                <a:srgbClr val="FFFF00"/>
              </a:solidFill>
            </a:rPr>
            <a:t>)</a:t>
          </a:r>
          <a:r>
            <a:rPr lang="ar-EG" sz="3200" b="1" dirty="0">
              <a:solidFill>
                <a:srgbClr val="FFFF00"/>
              </a:solidFill>
            </a:rPr>
            <a:t> </a:t>
          </a:r>
          <a:r>
            <a:rPr lang="ar-SA" sz="3200" b="1" dirty="0">
              <a:solidFill>
                <a:srgbClr val="FFFF00"/>
              </a:solidFill>
            </a:rPr>
            <a:t>أرصدة الحسابات الاسمية:</a:t>
          </a:r>
          <a:endParaRPr lang="ar-EG" sz="3200" b="1" dirty="0">
            <a:solidFill>
              <a:srgbClr val="FFFF00"/>
            </a:solidFill>
          </a:endParaRPr>
        </a:p>
        <a:p>
          <a:pPr algn="r" rtl="1"/>
          <a:r>
            <a:rPr lang="ar-EG" sz="3200" b="1" dirty="0"/>
            <a:t>	</a:t>
          </a:r>
          <a:r>
            <a:rPr lang="ar-SA" sz="3200" b="1" dirty="0"/>
            <a:t>أ -</a:t>
          </a:r>
          <a:r>
            <a:rPr lang="ar-EG" sz="3200" b="1" dirty="0"/>
            <a:t> </a:t>
          </a:r>
          <a:r>
            <a:rPr lang="ar-SA" sz="3200" b="1" dirty="0"/>
            <a:t>تنقل للفترة المالية الحالية</a:t>
          </a:r>
          <a:r>
            <a:rPr lang="ar-EG" sz="3200" b="1" dirty="0"/>
            <a:t>           </a:t>
          </a:r>
        </a:p>
        <a:p>
          <a:pPr algn="r" rtl="1"/>
          <a:r>
            <a:rPr lang="ar-EG" sz="3200" b="1" dirty="0"/>
            <a:t>	</a:t>
          </a:r>
          <a:r>
            <a:rPr lang="ar-SA" sz="3200" b="1" dirty="0"/>
            <a:t>ب-</a:t>
          </a:r>
          <a:r>
            <a:rPr lang="ar-EG" sz="3200" b="1" dirty="0"/>
            <a:t> </a:t>
          </a:r>
          <a:r>
            <a:rPr lang="ar-SA" sz="3200" b="1" dirty="0"/>
            <a:t>تطرح من أرصدة الفترة المالية الحالية</a:t>
          </a:r>
          <a:endParaRPr lang="ar-EG" sz="3200" b="1" dirty="0"/>
        </a:p>
        <a:p>
          <a:pPr algn="r" rtl="1"/>
          <a:r>
            <a:rPr lang="ar-EG" sz="3200" b="1" dirty="0"/>
            <a:t>	</a:t>
          </a:r>
          <a:r>
            <a:rPr lang="ar-SA" sz="3200" b="1" dirty="0"/>
            <a:t>ج-</a:t>
          </a:r>
          <a:r>
            <a:rPr lang="ar-EG" sz="3200" b="1" dirty="0"/>
            <a:t> </a:t>
          </a:r>
          <a:r>
            <a:rPr lang="ar-SA" sz="3200" b="1" dirty="0"/>
            <a:t>يتم إقفالها في قائمة الدخل</a:t>
          </a:r>
          <a:r>
            <a:rPr lang="ar-EG" sz="3200" b="1" dirty="0"/>
            <a:t>                </a:t>
          </a:r>
        </a:p>
        <a:p>
          <a:pPr algn="r" rtl="1"/>
          <a:r>
            <a:rPr lang="ar-EG" sz="3200" b="1" dirty="0"/>
            <a:t>	</a:t>
          </a:r>
          <a:r>
            <a:rPr lang="ar-SA" sz="3200" b="1" dirty="0"/>
            <a:t>د </a:t>
          </a:r>
          <a:r>
            <a:rPr lang="ar-EG" sz="3200" b="1" dirty="0"/>
            <a:t>- </a:t>
          </a:r>
          <a:r>
            <a:rPr lang="ar-SA" sz="3200" b="1" dirty="0"/>
            <a:t>تظهر في ميزانية الفترة التالية</a:t>
          </a:r>
          <a:endParaRPr lang="en-US" sz="3200" b="1" dirty="0">
            <a:solidFill>
              <a:srgbClr val="FFFF00"/>
            </a:solidFill>
          </a:endParaRPr>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340AC177-18E5-453A-98F5-45959EC26036}" type="presOf" srcId="{F3E8F6B3-F95E-4025-8CFE-FDE745D0A653}" destId="{013C56D5-0CA5-47EB-B786-0AB370387915}" srcOrd="0" destOrd="0" presId="urn:microsoft.com/office/officeart/2005/8/layout/vProcess5"/>
    <dgm:cxn modelId="{B26D7CC7-7DE4-42C4-B525-BC6A8C855569}" type="presOf" srcId="{FD5A9121-9E87-42B2-9B05-455EC8C05672}" destId="{11B7F29B-617A-413C-84AC-498507A9DC21}" srcOrd="0" destOrd="0" presId="urn:microsoft.com/office/officeart/2005/8/layout/vProcess5"/>
    <dgm:cxn modelId="{4682F7D8-B9B4-41C1-841D-A1A90456D0C9}" type="presParOf" srcId="{11B7F29B-617A-413C-84AC-498507A9DC21}" destId="{D8DD1BB4-6967-4D1B-B342-02CD0F66AAFC}" srcOrd="0" destOrd="0" presId="urn:microsoft.com/office/officeart/2005/8/layout/vProcess5"/>
    <dgm:cxn modelId="{E80552F3-0A95-4829-9983-4AC4BD7FA76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dirty="0">
              <a:solidFill>
                <a:srgbClr val="FFFF00"/>
              </a:solidFill>
            </a:rPr>
            <a:t>أختر أفضل إجابة صحيحة لكل عبارة من العبارات التالية: </a:t>
          </a:r>
          <a:endParaRPr lang="ar-EG" sz="2800" b="1" dirty="0">
            <a:solidFill>
              <a:srgbClr val="FFFF00"/>
            </a:solidFill>
          </a:endParaRPr>
        </a:p>
        <a:p>
          <a:pPr algn="r" rtl="1"/>
          <a:endParaRPr lang="ar-EG" sz="2800" b="1" dirty="0">
            <a:solidFill>
              <a:srgbClr val="FFFF00"/>
            </a:solidFill>
          </a:endParaRPr>
        </a:p>
        <a:p>
          <a:pPr algn="r" rtl="1"/>
          <a:r>
            <a:rPr lang="ar-EG" sz="2800" b="1" dirty="0">
              <a:solidFill>
                <a:srgbClr val="FFFF00"/>
              </a:solidFill>
            </a:rPr>
            <a:t>(3) </a:t>
          </a:r>
          <a:r>
            <a:rPr lang="ar-SA" sz="2800" b="1" dirty="0">
              <a:solidFill>
                <a:srgbClr val="FFFF00"/>
              </a:solidFill>
            </a:rPr>
            <a:t>ميزان المراجعة:</a:t>
          </a:r>
          <a:endParaRPr lang="en-US" sz="2800" b="1" dirty="0">
            <a:solidFill>
              <a:srgbClr val="FFFF00"/>
            </a:solidFill>
          </a:endParaRPr>
        </a:p>
        <a:p>
          <a:pPr algn="r" rtl="1"/>
          <a:r>
            <a:rPr lang="ar-EG" sz="2800" b="1" dirty="0"/>
            <a:t>	</a:t>
          </a:r>
          <a:r>
            <a:rPr lang="ar-SA" sz="2800" b="1" dirty="0"/>
            <a:t>أ  -</a:t>
          </a:r>
          <a:r>
            <a:rPr lang="ar-EG" sz="2800" b="1" dirty="0"/>
            <a:t> </a:t>
          </a:r>
          <a:r>
            <a:rPr lang="ar-SA" sz="2800" b="1" dirty="0"/>
            <a:t>قائمة بأرصدة حسابات المنشأة في تاريخ محدد</a:t>
          </a:r>
          <a:endParaRPr lang="en-US" sz="2800" b="1" dirty="0"/>
        </a:p>
        <a:p>
          <a:pPr algn="r" rtl="1"/>
          <a:r>
            <a:rPr lang="ar-EG" sz="2800" b="1" dirty="0"/>
            <a:t>	</a:t>
          </a:r>
          <a:r>
            <a:rPr lang="ar-SA" sz="2800" b="1" dirty="0"/>
            <a:t>ب -</a:t>
          </a:r>
          <a:r>
            <a:rPr lang="ar-EG" sz="2800" b="1" dirty="0"/>
            <a:t> </a:t>
          </a:r>
          <a:r>
            <a:rPr lang="ar-SA" sz="2800" b="1" dirty="0"/>
            <a:t>يقدم تأكيداً قاطعاً بعدم وجود أخطاء</a:t>
          </a:r>
          <a:endParaRPr lang="en-US" sz="2800" b="1" dirty="0"/>
        </a:p>
        <a:p>
          <a:pPr algn="r" rtl="1"/>
          <a:r>
            <a:rPr lang="ar-EG" sz="2800" b="1" dirty="0"/>
            <a:t>	</a:t>
          </a:r>
          <a:r>
            <a:rPr lang="ar-SA" sz="2600" b="1" dirty="0"/>
            <a:t>ج -</a:t>
          </a:r>
          <a:r>
            <a:rPr lang="ar-EG" sz="2600" b="1" dirty="0"/>
            <a:t> </a:t>
          </a:r>
          <a:r>
            <a:rPr lang="ar-SA" sz="2600" b="1" dirty="0"/>
            <a:t>سجل يخصص فيه صفحة لكل حساب من حسابات المنشأة</a:t>
          </a:r>
          <a:endParaRPr lang="en-US" sz="2600" b="1" dirty="0"/>
        </a:p>
        <a:p>
          <a:pPr algn="r" rtl="1"/>
          <a:r>
            <a:rPr lang="ar-EG" sz="2400" b="1" dirty="0"/>
            <a:t>	</a:t>
          </a:r>
          <a:r>
            <a:rPr lang="ar-SA" sz="2600" b="1" dirty="0"/>
            <a:t>د -</a:t>
          </a:r>
          <a:r>
            <a:rPr lang="ar-EG" sz="2600" b="1" dirty="0"/>
            <a:t> </a:t>
          </a:r>
          <a:r>
            <a:rPr lang="ar-SA" sz="2600" b="1" dirty="0"/>
            <a:t>يتضمن أرصدة حسابات الأصول والخصوم وحقوق الملكية فقط</a:t>
          </a:r>
          <a:endParaRPr lang="ar-EG" sz="2600" b="1" dirty="0"/>
        </a:p>
        <a:p>
          <a:pPr algn="r" rtl="1"/>
          <a:endParaRPr lang="en-US" sz="20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63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42CC337E-C284-4E75-A764-F0D54D314C7F}" type="presOf" srcId="{F3E8F6B3-F95E-4025-8CFE-FDE745D0A653}" destId="{013C56D5-0CA5-47EB-B786-0AB370387915}" srcOrd="0" destOrd="0" presId="urn:microsoft.com/office/officeart/2005/8/layout/vProcess5"/>
    <dgm:cxn modelId="{A6A4D9B5-D8B9-480C-8183-AFC10174A20E}" type="presOf" srcId="{FD5A9121-9E87-42B2-9B05-455EC8C05672}" destId="{11B7F29B-617A-413C-84AC-498507A9DC21}" srcOrd="0" destOrd="0" presId="urn:microsoft.com/office/officeart/2005/8/layout/vProcess5"/>
    <dgm:cxn modelId="{653D00F1-F827-40C5-A2B6-8E5F68631BB7}" type="presParOf" srcId="{11B7F29B-617A-413C-84AC-498507A9DC21}" destId="{D8DD1BB4-6967-4D1B-B342-02CD0F66AAFC}" srcOrd="0" destOrd="0" presId="urn:microsoft.com/office/officeart/2005/8/layout/vProcess5"/>
    <dgm:cxn modelId="{B48CA98F-4090-47F0-A324-D2E34F9D0251}"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dirty="0">
              <a:solidFill>
                <a:srgbClr val="FFFF00"/>
              </a:solidFill>
            </a:rPr>
            <a:t>أختر أفضل إجابة صحيحة لكل عبارة من العبارات التالية: </a:t>
          </a:r>
          <a:endParaRPr lang="ar-EG" sz="2800" b="1" dirty="0">
            <a:solidFill>
              <a:srgbClr val="FFFF00"/>
            </a:solidFill>
          </a:endParaRPr>
        </a:p>
        <a:p>
          <a:pPr algn="r" rtl="1"/>
          <a:endParaRPr lang="ar-EG" sz="2800" b="1" dirty="0">
            <a:solidFill>
              <a:srgbClr val="FFFF00"/>
            </a:solidFill>
          </a:endParaRPr>
        </a:p>
        <a:p>
          <a:pPr algn="r" rtl="1"/>
          <a:r>
            <a:rPr lang="ar-SA" sz="2800" b="1" dirty="0">
              <a:solidFill>
                <a:srgbClr val="FFFF00"/>
              </a:solidFill>
            </a:rPr>
            <a:t>(</a:t>
          </a:r>
          <a:r>
            <a:rPr lang="ar-EG" sz="2800" b="1" dirty="0">
              <a:solidFill>
                <a:srgbClr val="FFFF00"/>
              </a:solidFill>
            </a:rPr>
            <a:t>4</a:t>
          </a:r>
          <a:r>
            <a:rPr lang="ar-SA" sz="2800" b="1" dirty="0">
              <a:solidFill>
                <a:srgbClr val="FFFF00"/>
              </a:solidFill>
            </a:rPr>
            <a:t>)</a:t>
          </a:r>
          <a:r>
            <a:rPr lang="ar-EG" sz="2800" b="1" dirty="0">
              <a:solidFill>
                <a:srgbClr val="FFFF00"/>
              </a:solidFill>
            </a:rPr>
            <a:t> </a:t>
          </a:r>
          <a:r>
            <a:rPr lang="ar-SA" sz="2800" b="1" dirty="0">
              <a:solidFill>
                <a:srgbClr val="FFFF00"/>
              </a:solidFill>
            </a:rPr>
            <a:t>الحسابات ذات الأرصدة المدينة بطبيعتها:</a:t>
          </a:r>
          <a:endParaRPr lang="en-US" sz="2800" b="1" dirty="0">
            <a:solidFill>
              <a:srgbClr val="FFFF00"/>
            </a:solidFill>
          </a:endParaRPr>
        </a:p>
        <a:p>
          <a:pPr algn="r" rtl="1"/>
          <a:r>
            <a:rPr lang="ar-EG" sz="2800" b="1" dirty="0"/>
            <a:t>	</a:t>
          </a:r>
          <a:r>
            <a:rPr lang="ar-SA" sz="2800" b="1" dirty="0"/>
            <a:t>أ  -الأصول والخصوم وحقوق الملكية</a:t>
          </a:r>
          <a:endParaRPr lang="en-US" sz="2800" b="1" dirty="0"/>
        </a:p>
        <a:p>
          <a:pPr algn="r" rtl="1"/>
          <a:r>
            <a:rPr lang="ar-EG" sz="2800" b="1" dirty="0"/>
            <a:t>	</a:t>
          </a:r>
          <a:r>
            <a:rPr lang="ar-SA" sz="2800" b="1" dirty="0"/>
            <a:t>ب -الأصول والخصوم والمصروفات</a:t>
          </a:r>
          <a:endParaRPr lang="en-US" sz="2800" b="1" dirty="0"/>
        </a:p>
        <a:p>
          <a:pPr algn="r" rtl="1"/>
          <a:r>
            <a:rPr lang="ar-EG" sz="2800" b="1" dirty="0"/>
            <a:t>	</a:t>
          </a:r>
          <a:r>
            <a:rPr lang="ar-SA" sz="2800" b="1" dirty="0"/>
            <a:t>ج -</a:t>
          </a:r>
          <a:r>
            <a:rPr lang="ar-EG" sz="2800" b="1" dirty="0"/>
            <a:t> </a:t>
          </a:r>
          <a:r>
            <a:rPr lang="ar-SA" sz="2800" b="1" dirty="0"/>
            <a:t>الأصول والمصروفات والمسحوبات</a:t>
          </a:r>
          <a:endParaRPr lang="en-US" sz="2800" b="1" dirty="0"/>
        </a:p>
        <a:p>
          <a:pPr algn="r" rtl="1"/>
          <a:r>
            <a:rPr lang="ar-EG" sz="2800" b="1" dirty="0"/>
            <a:t>	</a:t>
          </a:r>
          <a:r>
            <a:rPr lang="ar-SA" sz="2800" b="1" dirty="0"/>
            <a:t>د -</a:t>
          </a:r>
          <a:r>
            <a:rPr lang="ar-EG" sz="2800" b="1" dirty="0"/>
            <a:t> </a:t>
          </a:r>
          <a:r>
            <a:rPr lang="ar-SA" sz="2800" b="1" dirty="0"/>
            <a:t>المصروفات والإيرادات</a:t>
          </a:r>
          <a:endParaRPr lang="ar-EG" sz="2800" b="1" dirty="0"/>
        </a:p>
        <a:p>
          <a:pPr algn="r" rtl="1"/>
          <a:endParaRPr lang="en-US"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636">
        <dgm:presLayoutVars>
          <dgm:bulletEnabled val="1"/>
        </dgm:presLayoutVars>
      </dgm:prSet>
      <dgm:spPr/>
    </dgm:pt>
  </dgm:ptLst>
  <dgm:cxnLst>
    <dgm:cxn modelId="{E0C3C708-5C87-4878-A94B-3602D9F9E9C0}"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32723DBA-5DF7-473D-A150-A4404027C67C}" type="presOf" srcId="{F3E8F6B3-F95E-4025-8CFE-FDE745D0A653}" destId="{013C56D5-0CA5-47EB-B786-0AB370387915}" srcOrd="0" destOrd="0" presId="urn:microsoft.com/office/officeart/2005/8/layout/vProcess5"/>
    <dgm:cxn modelId="{BBDCA2BA-CFE2-4ED6-823F-2D3E8BE5EEF6}" type="presParOf" srcId="{11B7F29B-617A-413C-84AC-498507A9DC21}" destId="{D8DD1BB4-6967-4D1B-B342-02CD0F66AAFC}" srcOrd="0" destOrd="0" presId="urn:microsoft.com/office/officeart/2005/8/layout/vProcess5"/>
    <dgm:cxn modelId="{35034490-F5EC-4D17-BFCA-02087C67E968}"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dirty="0">
              <a:solidFill>
                <a:srgbClr val="FFFF00"/>
              </a:solidFill>
            </a:rPr>
            <a:t>أختر أفضل إجابة صحيحة لكل عبارة من العبارات التالية: </a:t>
          </a:r>
          <a:endParaRPr lang="ar-EG" sz="2800" b="1" dirty="0">
            <a:solidFill>
              <a:srgbClr val="FFFF00"/>
            </a:solidFill>
          </a:endParaRPr>
        </a:p>
        <a:p>
          <a:pPr algn="r" rtl="1"/>
          <a:endParaRPr lang="ar-EG" sz="2800" b="1" dirty="0">
            <a:solidFill>
              <a:srgbClr val="FFFF00"/>
            </a:solidFill>
          </a:endParaRPr>
        </a:p>
        <a:p>
          <a:pPr algn="r" rtl="1"/>
          <a:r>
            <a:rPr lang="ar-SA" sz="2800" b="1" dirty="0">
              <a:solidFill>
                <a:srgbClr val="FFFF00"/>
              </a:solidFill>
            </a:rPr>
            <a:t>(</a:t>
          </a:r>
          <a:r>
            <a:rPr lang="ar-EG" sz="2800" b="1" dirty="0">
              <a:solidFill>
                <a:srgbClr val="FFFF00"/>
              </a:solidFill>
            </a:rPr>
            <a:t>5</a:t>
          </a:r>
          <a:r>
            <a:rPr lang="ar-SA" sz="2800" b="1" dirty="0">
              <a:solidFill>
                <a:srgbClr val="FFFF00"/>
              </a:solidFill>
            </a:rPr>
            <a:t>)</a:t>
          </a:r>
          <a:r>
            <a:rPr lang="ar-EG" sz="2800" b="1" dirty="0">
              <a:solidFill>
                <a:srgbClr val="FFFF00"/>
              </a:solidFill>
            </a:rPr>
            <a:t> </a:t>
          </a:r>
          <a:r>
            <a:rPr lang="ar-SA" sz="2800" b="1" dirty="0">
              <a:solidFill>
                <a:srgbClr val="FFFF00"/>
              </a:solidFill>
            </a:rPr>
            <a:t>الحسابات ذات الأرصدة الدائنة بطبيعتها:</a:t>
          </a:r>
          <a:endParaRPr lang="ar-EG" sz="2800" b="1" dirty="0">
            <a:solidFill>
              <a:srgbClr val="FFFF00"/>
            </a:solidFill>
          </a:endParaRPr>
        </a:p>
        <a:p>
          <a:pPr algn="r" rtl="1"/>
          <a:r>
            <a:rPr lang="ar-EG" sz="2800" b="1" dirty="0"/>
            <a:t>	</a:t>
          </a:r>
          <a:r>
            <a:rPr lang="ar-SA" sz="2800" b="1" dirty="0"/>
            <a:t>أ -</a:t>
          </a:r>
          <a:r>
            <a:rPr lang="ar-EG" sz="2800" b="1" dirty="0"/>
            <a:t> </a:t>
          </a:r>
          <a:r>
            <a:rPr lang="ar-SA" sz="2800" b="1" dirty="0"/>
            <a:t>الحسابات الحقيقية</a:t>
          </a:r>
          <a:r>
            <a:rPr lang="ar-EG" sz="2800" b="1" dirty="0"/>
            <a:t>                  </a:t>
          </a:r>
        </a:p>
        <a:p>
          <a:pPr algn="r" rtl="1"/>
          <a:r>
            <a:rPr lang="ar-EG" sz="2800" b="1" dirty="0"/>
            <a:t>	</a:t>
          </a:r>
          <a:r>
            <a:rPr lang="ar-SA" sz="2800" b="1" dirty="0"/>
            <a:t>ب-</a:t>
          </a:r>
          <a:r>
            <a:rPr lang="ar-EG" sz="2800" b="1" dirty="0"/>
            <a:t> </a:t>
          </a:r>
          <a:r>
            <a:rPr lang="ar-SA" sz="2800" b="1" dirty="0"/>
            <a:t>الحسابات الاسمية</a:t>
          </a:r>
          <a:endParaRPr lang="ar-EG" sz="2800" b="1" dirty="0"/>
        </a:p>
        <a:p>
          <a:pPr algn="r" rtl="1"/>
          <a:r>
            <a:rPr lang="ar-EG" sz="2800" b="1" dirty="0"/>
            <a:t>	</a:t>
          </a:r>
          <a:r>
            <a:rPr lang="ar-SA" sz="2800" b="1" dirty="0"/>
            <a:t>ج-</a:t>
          </a:r>
          <a:r>
            <a:rPr lang="ar-EG" sz="2800" b="1" dirty="0"/>
            <a:t> ا</a:t>
          </a:r>
          <a:r>
            <a:rPr lang="ar-SA" sz="2800" b="1" dirty="0"/>
            <a:t>لأصول والخصوم والمصروفات</a:t>
          </a:r>
          <a:r>
            <a:rPr lang="ar-EG" sz="2800" b="1" dirty="0"/>
            <a:t>        </a:t>
          </a:r>
        </a:p>
        <a:p>
          <a:pPr algn="r" rtl="1"/>
          <a:r>
            <a:rPr lang="ar-EG" sz="2800" b="1" dirty="0"/>
            <a:t>	</a:t>
          </a:r>
          <a:r>
            <a:rPr lang="ar-SA" sz="2800" b="1" dirty="0"/>
            <a:t>د -</a:t>
          </a:r>
          <a:r>
            <a:rPr lang="ar-EG" sz="2800" b="1" dirty="0"/>
            <a:t> </a:t>
          </a:r>
          <a:r>
            <a:rPr lang="ar-SA" sz="2800" b="1" dirty="0"/>
            <a:t>الخصوم ورأس المال والإيرادات</a:t>
          </a:r>
          <a:endParaRPr lang="ar-EG"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636">
        <dgm:presLayoutVars>
          <dgm:bulletEnabled val="1"/>
        </dgm:presLayoutVars>
      </dgm:prSet>
      <dgm:spPr/>
    </dgm:pt>
  </dgm:ptLst>
  <dgm:cxnLst>
    <dgm:cxn modelId="{FCA85307-9B1D-4E86-9F7A-BEF0668B020B}" type="presOf" srcId="{F3E8F6B3-F95E-4025-8CFE-FDE745D0A653}" destId="{013C56D5-0CA5-47EB-B786-0AB370387915}" srcOrd="0" destOrd="0" presId="urn:microsoft.com/office/officeart/2005/8/layout/vProcess5"/>
    <dgm:cxn modelId="{59E4BE20-0CDD-4C03-A129-B71C4D8A4B9B}"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4F22216A-7341-4631-88BC-C3F08DD33C9B}" type="presParOf" srcId="{11B7F29B-617A-413C-84AC-498507A9DC21}" destId="{D8DD1BB4-6967-4D1B-B342-02CD0F66AAFC}" srcOrd="0" destOrd="0" presId="urn:microsoft.com/office/officeart/2005/8/layout/vProcess5"/>
    <dgm:cxn modelId="{E26B6CEA-44B9-4C96-8CEA-C9D60BEC295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dirty="0">
              <a:solidFill>
                <a:srgbClr val="FFFF00"/>
              </a:solidFill>
            </a:rPr>
            <a:t>أختر أفضل إجابة صحيحة لكل عبارة من العبارات التالية: </a:t>
          </a:r>
          <a:endParaRPr lang="ar-EG" sz="2800" b="1" dirty="0">
            <a:solidFill>
              <a:srgbClr val="FFFF00"/>
            </a:solidFill>
          </a:endParaRPr>
        </a:p>
        <a:p>
          <a:pPr algn="r" rtl="1"/>
          <a:endParaRPr lang="ar-EG" sz="2800" b="1" dirty="0">
            <a:solidFill>
              <a:srgbClr val="FFFF00"/>
            </a:solidFill>
          </a:endParaRPr>
        </a:p>
        <a:p>
          <a:pPr algn="r" rtl="1"/>
          <a:r>
            <a:rPr lang="ar-SA" sz="2800" b="1" dirty="0">
              <a:solidFill>
                <a:srgbClr val="FFFF00"/>
              </a:solidFill>
            </a:rPr>
            <a:t>(</a:t>
          </a:r>
          <a:r>
            <a:rPr lang="ar-EG" sz="2800" b="1" dirty="0">
              <a:solidFill>
                <a:srgbClr val="FFFF00"/>
              </a:solidFill>
            </a:rPr>
            <a:t>6</a:t>
          </a:r>
          <a:r>
            <a:rPr lang="ar-SA" sz="2800" b="1" dirty="0">
              <a:solidFill>
                <a:srgbClr val="FFFF00"/>
              </a:solidFill>
            </a:rPr>
            <a:t>)</a:t>
          </a:r>
          <a:r>
            <a:rPr lang="ar-EG" sz="2800" b="1" dirty="0">
              <a:solidFill>
                <a:srgbClr val="FFFF00"/>
              </a:solidFill>
            </a:rPr>
            <a:t> </a:t>
          </a:r>
          <a:r>
            <a:rPr lang="ar-SA" sz="2800" b="1" dirty="0">
              <a:solidFill>
                <a:srgbClr val="FFFF00"/>
              </a:solidFill>
            </a:rPr>
            <a:t>الرصيد الطبيعي لحساب إيرادات الخدمات:</a:t>
          </a:r>
          <a:endParaRPr lang="ar-EG" sz="2800" b="1" dirty="0">
            <a:solidFill>
              <a:srgbClr val="FFFF00"/>
            </a:solidFill>
          </a:endParaRPr>
        </a:p>
        <a:p>
          <a:pPr algn="r" rtl="1"/>
          <a:r>
            <a:rPr lang="ar-EG" sz="2800" b="1" dirty="0"/>
            <a:t>	</a:t>
          </a:r>
          <a:r>
            <a:rPr lang="ar-SA" sz="2800" b="1" dirty="0"/>
            <a:t>أ -</a:t>
          </a:r>
          <a:r>
            <a:rPr lang="ar-EG" sz="2800" b="1" dirty="0"/>
            <a:t> </a:t>
          </a:r>
          <a:r>
            <a:rPr lang="ar-SA" sz="2800" b="1" dirty="0"/>
            <a:t>مديناً دائماً</a:t>
          </a:r>
          <a:r>
            <a:rPr lang="ar-EG" sz="2800" b="1" dirty="0"/>
            <a:t>                                  </a:t>
          </a:r>
        </a:p>
        <a:p>
          <a:pPr algn="r" rtl="1"/>
          <a:r>
            <a:rPr lang="ar-EG" sz="2800" b="1" dirty="0"/>
            <a:t>	</a:t>
          </a:r>
          <a:r>
            <a:rPr lang="ar-SA" sz="2800" b="1" dirty="0"/>
            <a:t>ب -</a:t>
          </a:r>
          <a:r>
            <a:rPr lang="ar-EG" sz="2800" b="1" dirty="0"/>
            <a:t> </a:t>
          </a:r>
          <a:r>
            <a:rPr lang="ar-SA" sz="2800" b="1" dirty="0"/>
            <a:t>دائناً دائماً</a:t>
          </a:r>
          <a:endParaRPr lang="ar-EG" sz="2800" b="1" dirty="0"/>
        </a:p>
        <a:p>
          <a:pPr algn="r" rtl="1"/>
          <a:r>
            <a:rPr lang="ar-EG" sz="2800" b="1" dirty="0"/>
            <a:t>	</a:t>
          </a:r>
          <a:r>
            <a:rPr lang="ar-SA" sz="2800" b="1" dirty="0"/>
            <a:t>ج-</a:t>
          </a:r>
          <a:r>
            <a:rPr lang="ar-EG" sz="2800" b="1" dirty="0"/>
            <a:t> </a:t>
          </a:r>
          <a:r>
            <a:rPr lang="ar-SA" sz="2800" b="1" dirty="0"/>
            <a:t>قد يكون مديناً أو دائناً</a:t>
          </a:r>
          <a:r>
            <a:rPr lang="ar-EG" sz="2800" b="1" dirty="0"/>
            <a:t>                     </a:t>
          </a:r>
        </a:p>
        <a:p>
          <a:pPr algn="r" rtl="1"/>
          <a:r>
            <a:rPr lang="ar-EG" sz="2800" b="1" dirty="0"/>
            <a:t>	</a:t>
          </a:r>
          <a:r>
            <a:rPr lang="ar-SA" sz="2800" b="1" dirty="0"/>
            <a:t>د –</a:t>
          </a:r>
          <a:r>
            <a:rPr lang="ar-EG" sz="2800" b="1" dirty="0"/>
            <a:t> </a:t>
          </a:r>
          <a:r>
            <a:rPr lang="ar-SA" sz="2800" b="1" dirty="0"/>
            <a:t>صفردائماً</a:t>
          </a:r>
          <a:r>
            <a:rPr lang="ar-EG" sz="2800" b="1" dirty="0"/>
            <a:t> </a:t>
          </a:r>
          <a:endParaRPr lang="en-US"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63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0B22064C-EC02-4D6C-9DBA-29A8693821E8}" type="presOf" srcId="{FD5A9121-9E87-42B2-9B05-455EC8C05672}" destId="{11B7F29B-617A-413C-84AC-498507A9DC21}" srcOrd="0" destOrd="0" presId="urn:microsoft.com/office/officeart/2005/8/layout/vProcess5"/>
    <dgm:cxn modelId="{3559E99D-9DF7-4943-90FC-CA20F8AEC91B}" type="presOf" srcId="{F3E8F6B3-F95E-4025-8CFE-FDE745D0A653}" destId="{013C56D5-0CA5-47EB-B786-0AB370387915}" srcOrd="0" destOrd="0" presId="urn:microsoft.com/office/officeart/2005/8/layout/vProcess5"/>
    <dgm:cxn modelId="{45BD05EB-D538-4646-B5B4-4A3D00687406}" type="presParOf" srcId="{11B7F29B-617A-413C-84AC-498507A9DC21}" destId="{D8DD1BB4-6967-4D1B-B342-02CD0F66AAFC}" srcOrd="0" destOrd="0" presId="urn:microsoft.com/office/officeart/2005/8/layout/vProcess5"/>
    <dgm:cxn modelId="{6ED83157-B896-432A-94D4-FC770A359CF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dirty="0">
              <a:solidFill>
                <a:srgbClr val="FFFF00"/>
              </a:solidFill>
            </a:rPr>
            <a:t>أختر أفضل إجابة صحيحة لكل عبارة من العبارات التالية: </a:t>
          </a:r>
          <a:endParaRPr lang="ar-EG" sz="2800" b="1" dirty="0">
            <a:solidFill>
              <a:srgbClr val="FFFF00"/>
            </a:solidFill>
          </a:endParaRPr>
        </a:p>
        <a:p>
          <a:pPr algn="r" rtl="1"/>
          <a:endParaRPr lang="ar-EG" sz="1200" b="1" dirty="0">
            <a:solidFill>
              <a:srgbClr val="FFFF00"/>
            </a:solidFill>
          </a:endParaRPr>
        </a:p>
        <a:p>
          <a:pPr algn="r" rtl="1"/>
          <a:r>
            <a:rPr lang="ar-EG" sz="2800" b="1" dirty="0">
              <a:solidFill>
                <a:srgbClr val="FFFF00"/>
              </a:solidFill>
            </a:rPr>
            <a:t>(7</a:t>
          </a:r>
          <a:r>
            <a:rPr lang="ar-SA" sz="2800" b="1" dirty="0">
              <a:solidFill>
                <a:srgbClr val="FFFF00"/>
              </a:solidFill>
            </a:rPr>
            <a:t>)</a:t>
          </a:r>
          <a:r>
            <a:rPr lang="ar-EG" sz="2800" b="1" dirty="0">
              <a:solidFill>
                <a:srgbClr val="FFFF00"/>
              </a:solidFill>
            </a:rPr>
            <a:t> </a:t>
          </a:r>
          <a:r>
            <a:rPr lang="ar-SA" sz="2800" b="1" dirty="0">
              <a:solidFill>
                <a:srgbClr val="FFFF00"/>
              </a:solidFill>
            </a:rPr>
            <a:t>القيد المركب</a:t>
          </a:r>
          <a:endParaRPr lang="en-US" sz="2800" b="1" dirty="0">
            <a:solidFill>
              <a:srgbClr val="FFFF00"/>
            </a:solidFill>
          </a:endParaRPr>
        </a:p>
        <a:p>
          <a:pPr algn="r" rtl="1"/>
          <a:r>
            <a:rPr lang="ar-SA" sz="2800" b="1" dirty="0"/>
            <a:t>أ  -</a:t>
          </a:r>
          <a:r>
            <a:rPr lang="ar-EG" sz="2800" b="1" dirty="0"/>
            <a:t> </a:t>
          </a:r>
          <a:r>
            <a:rPr lang="ar-SA" sz="2800" b="1" dirty="0"/>
            <a:t>يتضمن أكثر من حساب في الطرف المدين فقط</a:t>
          </a:r>
          <a:endParaRPr lang="en-US" sz="2800" b="1" dirty="0"/>
        </a:p>
        <a:p>
          <a:pPr algn="r" rtl="1"/>
          <a:r>
            <a:rPr lang="ar-SA" sz="2800" b="1" dirty="0"/>
            <a:t>ب -</a:t>
          </a:r>
          <a:r>
            <a:rPr lang="ar-EG" sz="2800" b="1" dirty="0"/>
            <a:t> </a:t>
          </a:r>
          <a:r>
            <a:rPr lang="ar-SA" sz="2800" b="1" dirty="0"/>
            <a:t>يتضمن أكثر من حساب في الطرف الدائن فقط</a:t>
          </a:r>
          <a:endParaRPr lang="en-US" sz="2800" b="1" dirty="0"/>
        </a:p>
        <a:p>
          <a:pPr algn="r" rtl="1"/>
          <a:r>
            <a:rPr lang="ar-SA" sz="2800" b="1" dirty="0"/>
            <a:t>ج -</a:t>
          </a:r>
          <a:r>
            <a:rPr lang="ar-EG" sz="2800" b="1" dirty="0"/>
            <a:t> </a:t>
          </a:r>
          <a:r>
            <a:rPr lang="ar-SA" sz="2800" b="1" dirty="0"/>
            <a:t>يتضمن أكثر من حساب في كل من الطرف المدين أو الطرف الدائن أو كليهما</a:t>
          </a:r>
          <a:endParaRPr lang="en-US" sz="2800" b="1" dirty="0"/>
        </a:p>
        <a:p>
          <a:pPr algn="r" rtl="1"/>
          <a:r>
            <a:rPr lang="ar-SA" sz="2800" b="1" dirty="0"/>
            <a:t>د -</a:t>
          </a:r>
          <a:r>
            <a:rPr lang="ar-EG" sz="2800" b="1" dirty="0"/>
            <a:t>ل</a:t>
          </a:r>
          <a:r>
            <a:rPr lang="ar-SA" sz="2800" b="1" dirty="0"/>
            <a:t>ا يتضمن أكثر من حساب في كل من الطرف المدين والطرف الدائن</a:t>
          </a:r>
          <a:endParaRPr lang="en-US" sz="28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63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97F8AF8A-31EB-4A05-9B52-F419D0B339C9}" type="presOf" srcId="{F3E8F6B3-F95E-4025-8CFE-FDE745D0A653}" destId="{013C56D5-0CA5-47EB-B786-0AB370387915}" srcOrd="0" destOrd="0" presId="urn:microsoft.com/office/officeart/2005/8/layout/vProcess5"/>
    <dgm:cxn modelId="{AC84DDEA-23C1-4A95-99FC-989CA7814FBC}" type="presOf" srcId="{FD5A9121-9E87-42B2-9B05-455EC8C05672}" destId="{11B7F29B-617A-413C-84AC-498507A9DC21}" srcOrd="0" destOrd="0" presId="urn:microsoft.com/office/officeart/2005/8/layout/vProcess5"/>
    <dgm:cxn modelId="{59B9CA62-26E7-4010-A0BF-4527889E3790}" type="presParOf" srcId="{11B7F29B-617A-413C-84AC-498507A9DC21}" destId="{D8DD1BB4-6967-4D1B-B342-02CD0F66AAFC}" srcOrd="0" destOrd="0" presId="urn:microsoft.com/office/officeart/2005/8/layout/vProcess5"/>
    <dgm:cxn modelId="{199207F2-5DF0-4708-AA2E-3989DD7A2BB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endParaRPr lang="ar-EG" sz="3200" b="1" u="sng" dirty="0">
            <a:solidFill>
              <a:srgbClr val="FFFF00"/>
            </a:solidFill>
          </a:endParaRPr>
        </a:p>
        <a:p>
          <a:pPr algn="just" rtl="1"/>
          <a:endParaRPr lang="ar-EG" sz="3200" b="1" u="sng" dirty="0">
            <a:solidFill>
              <a:srgbClr val="FFFF00"/>
            </a:solidFill>
          </a:endParaRPr>
        </a:p>
        <a:p>
          <a:pPr algn="just" rtl="1"/>
          <a:r>
            <a:rPr lang="ar-SA" sz="2400" b="1" u="sng" dirty="0">
              <a:solidFill>
                <a:srgbClr val="FFFF00"/>
              </a:solidFill>
            </a:rPr>
            <a:t>الطريقة الثانية</a:t>
          </a:r>
          <a:r>
            <a:rPr lang="ar-SA" sz="2400" b="1" dirty="0">
              <a:solidFill>
                <a:srgbClr val="FFFF00"/>
              </a:solidFill>
            </a:rPr>
            <a:t>: </a:t>
          </a:r>
          <a:r>
            <a:rPr lang="ar-SA" sz="2400" b="1" dirty="0"/>
            <a:t>ميزان المراجعة بالأرصدة، وهذا الميزان يتضمن جميع حسابات دفتر الأستاذ وأرصدة هذه الحسابات سواء المدينة أو الدائنة، ويأخذ هذا الميزان الشكل التالي:</a:t>
          </a:r>
          <a:endParaRPr lang="ar-EG" sz="2400" b="1" dirty="0"/>
        </a:p>
        <a:p>
          <a:pPr algn="just" rtl="1"/>
          <a:endParaRPr lang="ar-EG" sz="3200" b="1" dirty="0"/>
        </a:p>
        <a:p>
          <a:pPr algn="just" rtl="1"/>
          <a:r>
            <a:rPr lang="ar-SA" sz="3200" b="1" dirty="0"/>
            <a:t> </a:t>
          </a:r>
          <a:endParaRPr lang="ar-EG" sz="3200" b="1" dirty="0"/>
        </a:p>
        <a:p>
          <a:pPr algn="r" rtl="1"/>
          <a:endParaRPr lang="ar-EG" sz="3200" dirty="0"/>
        </a:p>
        <a:p>
          <a:pPr algn="r" rtl="1"/>
          <a:endParaRPr lang="ar-EG" sz="3200" dirty="0"/>
        </a:p>
        <a:p>
          <a:pPr algn="r" rtl="1"/>
          <a:r>
            <a:rPr lang="ar-SA" sz="2400" b="1" dirty="0">
              <a:solidFill>
                <a:srgbClr val="FFFF00"/>
              </a:solidFill>
            </a:rPr>
            <a:t>هذا ويمكن إعداد ميزان مراجعة بالمجاميع والأرصدة معاً في وقت واحد وذلك على النحو التالي: </a:t>
          </a:r>
          <a:endParaRPr lang="ar-EG" sz="2400" b="1" dirty="0">
            <a:solidFill>
              <a:srgbClr val="FFFF00"/>
            </a:solidFill>
          </a:endParaRPr>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FB63E634-B3FA-41D4-BF39-8B9477006D53}"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609BCB4F-8748-437E-8202-A75E454547E2}" type="presOf" srcId="{FD5A9121-9E87-42B2-9B05-455EC8C05672}" destId="{11B7F29B-617A-413C-84AC-498507A9DC21}" srcOrd="0" destOrd="0" presId="urn:microsoft.com/office/officeart/2005/8/layout/vProcess5"/>
    <dgm:cxn modelId="{6E3A7312-4D6F-4825-B4B0-136A20697876}" type="presParOf" srcId="{11B7F29B-617A-413C-84AC-498507A9DC21}" destId="{D8DD1BB4-6967-4D1B-B342-02CD0F66AAFC}" srcOrd="0" destOrd="0" presId="urn:microsoft.com/office/officeart/2005/8/layout/vProcess5"/>
    <dgm:cxn modelId="{CBC0454C-6EBD-45EE-8CC1-F3E3F62C9E14}"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just" rtl="1"/>
          <a:endParaRPr lang="ar-EG" sz="2800" b="1" dirty="0"/>
        </a:p>
        <a:p>
          <a:pPr algn="just" rtl="1"/>
          <a:r>
            <a:rPr lang="ar-SA" sz="2800" b="1" dirty="0"/>
            <a:t>وفيما يلي نقوم بإعداد ميزان المراجعة للمثال السابق رقم (3) الخاص بمنشأة التقوى  والذي تم فيه إعداد قيود اليومية وترحيل وترصيد حسابات الأستاذ</a:t>
          </a:r>
          <a:r>
            <a:rPr lang="ar-SA" sz="3200" dirty="0"/>
            <a:t>:</a:t>
          </a:r>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61166426-4CBF-4D35-B213-A980EF5CD7FA}"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E3B646A9-4BED-4CBA-A27F-33C60BB48DD9}" type="presOf" srcId="{F3E8F6B3-F95E-4025-8CFE-FDE745D0A653}" destId="{013C56D5-0CA5-47EB-B786-0AB370387915}" srcOrd="0" destOrd="0" presId="urn:microsoft.com/office/officeart/2005/8/layout/vProcess5"/>
    <dgm:cxn modelId="{F58F2D97-D4DB-4CCD-911D-F27FFCA2CE6B}" type="presParOf" srcId="{11B7F29B-617A-413C-84AC-498507A9DC21}" destId="{D8DD1BB4-6967-4D1B-B342-02CD0F66AAFC}" srcOrd="0" destOrd="0" presId="urn:microsoft.com/office/officeart/2005/8/layout/vProcess5"/>
    <dgm:cxn modelId="{212E60A2-042E-44BC-81BB-48911AADF0C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b="1" dirty="0">
            <a:solidFill>
              <a:srgbClr val="FFFF00"/>
            </a:solidFill>
          </a:endParaRPr>
        </a:p>
        <a:p>
          <a:pPr algn="r" rtl="1"/>
          <a:r>
            <a:rPr lang="ar-SA" sz="3200" b="1" dirty="0">
              <a:solidFill>
                <a:srgbClr val="FFFF00"/>
              </a:solidFill>
            </a:rPr>
            <a:t>أ - اعداد ميزان المراجعة بالمجاميع</a:t>
          </a:r>
          <a:endParaRPr lang="ar-EG" sz="3200" b="1" dirty="0">
            <a:solidFill>
              <a:srgbClr val="FFFF00"/>
            </a:solidFill>
          </a:endParaRPr>
        </a:p>
        <a:p>
          <a:pPr algn="r" rtl="1"/>
          <a:r>
            <a:rPr lang="ar-SA" sz="3200" b="1" dirty="0">
              <a:solidFill>
                <a:srgbClr val="FFFF00"/>
              </a:solidFill>
            </a:rPr>
            <a:t> </a:t>
          </a:r>
          <a:endParaRPr lang="ar-EG" sz="3200" b="1" dirty="0">
            <a:solidFill>
              <a:srgbClr val="FFFF00"/>
            </a:solidFill>
          </a:endParaRPr>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ED0E2309-5F1F-4512-8BA8-C47286013C0A}"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8DACF071-B178-4A2B-8C3B-7B96B8110961}" type="presOf" srcId="{FD5A9121-9E87-42B2-9B05-455EC8C05672}" destId="{11B7F29B-617A-413C-84AC-498507A9DC21}" srcOrd="0" destOrd="0" presId="urn:microsoft.com/office/officeart/2005/8/layout/vProcess5"/>
    <dgm:cxn modelId="{C42B366B-0658-467A-884F-96003B1D8155}" type="presParOf" srcId="{11B7F29B-617A-413C-84AC-498507A9DC21}" destId="{D8DD1BB4-6967-4D1B-B342-02CD0F66AAFC}" srcOrd="0" destOrd="0" presId="urn:microsoft.com/office/officeart/2005/8/layout/vProcess5"/>
    <dgm:cxn modelId="{B4AB3454-55DB-4AEB-87CD-75E595538A4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dirty="0"/>
        </a:p>
        <a:p>
          <a:pPr algn="r" rtl="1"/>
          <a:endParaRPr lang="ar-EG" sz="3200" dirty="0"/>
        </a:p>
        <a:p>
          <a:pPr algn="r" rtl="1"/>
          <a:endParaRPr lang="ar-EG" sz="3200" dirty="0"/>
        </a:p>
        <a:p>
          <a:pPr algn="r" rtl="1"/>
          <a:endParaRPr lang="ar-EG" sz="3200" dirty="0"/>
        </a:p>
        <a:p>
          <a:pPr algn="r" rtl="1"/>
          <a:endParaRPr lang="ar-EG"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3636" custLinFactNeighborY="71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43561BAA-0A72-4839-93F1-CF239ECD27F5}" type="presOf" srcId="{F3E8F6B3-F95E-4025-8CFE-FDE745D0A653}" destId="{013C56D5-0CA5-47EB-B786-0AB370387915}" srcOrd="0" destOrd="0" presId="urn:microsoft.com/office/officeart/2005/8/layout/vProcess5"/>
    <dgm:cxn modelId="{DF575ACE-BA85-46B2-B2F4-F8B08DA4FB42}" type="presOf" srcId="{FD5A9121-9E87-42B2-9B05-455EC8C05672}" destId="{11B7F29B-617A-413C-84AC-498507A9DC21}" srcOrd="0" destOrd="0" presId="urn:microsoft.com/office/officeart/2005/8/layout/vProcess5"/>
    <dgm:cxn modelId="{EB6D7F6A-F3B5-49A6-851F-9AE889C0E215}" type="presParOf" srcId="{11B7F29B-617A-413C-84AC-498507A9DC21}" destId="{D8DD1BB4-6967-4D1B-B342-02CD0F66AAFC}" srcOrd="0" destOrd="0" presId="urn:microsoft.com/office/officeart/2005/8/layout/vProcess5"/>
    <dgm:cxn modelId="{60BCAD7E-64FA-4DB3-A22D-4BEBF99A8298}"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3200" b="1" dirty="0">
            <a:solidFill>
              <a:srgbClr val="FFFF00"/>
            </a:solidFill>
          </a:endParaRPr>
        </a:p>
        <a:p>
          <a:pPr algn="r" rtl="1"/>
          <a:endParaRPr lang="ar-EG" sz="3200" b="1" dirty="0">
            <a:solidFill>
              <a:srgbClr val="FFFF00"/>
            </a:solidFill>
          </a:endParaRPr>
        </a:p>
        <a:p>
          <a:pPr algn="r" rtl="1"/>
          <a:endParaRPr lang="ar-EG" sz="3200" b="1" dirty="0">
            <a:solidFill>
              <a:srgbClr val="FFFF00"/>
            </a:solidFill>
          </a:endParaRPr>
        </a:p>
        <a:p>
          <a:pPr algn="r" rtl="1"/>
          <a:r>
            <a:rPr lang="ar-EG" sz="3200" b="1" dirty="0">
              <a:solidFill>
                <a:srgbClr val="FFFF00"/>
              </a:solidFill>
            </a:rPr>
            <a:t>ب</a:t>
          </a:r>
          <a:r>
            <a:rPr lang="ar-SA" sz="3200" b="1" dirty="0">
              <a:solidFill>
                <a:srgbClr val="FFFF00"/>
              </a:solidFill>
            </a:rPr>
            <a:t> - اعداد ميزان المراجعة بالأرصدة :</a:t>
          </a:r>
          <a:endParaRPr lang="ar-EG" sz="3200" b="1" dirty="0">
            <a:solidFill>
              <a:srgbClr val="FFFF00"/>
            </a:solidFill>
          </a:endParaRPr>
        </a:p>
        <a:p>
          <a:pPr algn="r" rtl="1"/>
          <a:endParaRPr lang="ar-EG" sz="3200" b="1" dirty="0">
            <a:solidFill>
              <a:srgbClr val="FFFF00"/>
            </a:solidFill>
          </a:endParaRPr>
        </a:p>
        <a:p>
          <a:pPr algn="r" rtl="1"/>
          <a:endParaRPr lang="ar-EG" sz="3200" b="1" dirty="0">
            <a:solidFill>
              <a:srgbClr val="FFFF00"/>
            </a:solidFill>
          </a:endParaRPr>
        </a:p>
        <a:p>
          <a:pPr algn="r" rtl="1"/>
          <a:r>
            <a:rPr lang="ar-SA" sz="3200" b="1" dirty="0">
              <a:solidFill>
                <a:srgbClr val="FFFF00"/>
              </a:solidFill>
            </a:rPr>
            <a:t> </a:t>
          </a:r>
          <a:endParaRPr lang="ar-EG" sz="3200" b="1" dirty="0">
            <a:solidFill>
              <a:srgbClr val="FFFF00"/>
            </a:solidFill>
          </a:endParaRPr>
        </a:p>
        <a:p>
          <a:pPr algn="r" rtl="1"/>
          <a:endParaRPr lang="ar-EG" sz="3200" b="1" dirty="0"/>
        </a:p>
        <a:p>
          <a:pPr algn="r" rtl="1"/>
          <a:endParaRPr lang="ar-EG" sz="3200" b="1" dirty="0"/>
        </a:p>
        <a:p>
          <a:pPr algn="r" rtl="1"/>
          <a:endParaRPr lang="ar-EG" sz="3200" b="1" dirty="0"/>
        </a:p>
        <a:p>
          <a:pPr algn="r" rtl="1"/>
          <a:endParaRPr lang="ar-EG" sz="3200" b="1" dirty="0"/>
        </a:p>
        <a:p>
          <a:pPr algn="r" rtl="1"/>
          <a:endParaRPr lang="ar-EG" sz="3200" b="1"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D97F0F5D-626C-46ED-A49C-F413A9A1F807}"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2D85ACDE-3CCC-4178-81C4-1C68BBDFB0C3}" type="presOf" srcId="{FD5A9121-9E87-42B2-9B05-455EC8C05672}" destId="{11B7F29B-617A-413C-84AC-498507A9DC21}" srcOrd="0" destOrd="0" presId="urn:microsoft.com/office/officeart/2005/8/layout/vProcess5"/>
    <dgm:cxn modelId="{99B18301-3295-4557-9582-DACE49AB837C}" type="presParOf" srcId="{11B7F29B-617A-413C-84AC-498507A9DC21}" destId="{D8DD1BB4-6967-4D1B-B342-02CD0F66AAFC}" srcOrd="0" destOrd="0" presId="urn:microsoft.com/office/officeart/2005/8/layout/vProcess5"/>
    <dgm:cxn modelId="{4C1BAFB9-3E8A-4075-97CC-F6762C52163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EE61AA03-97C3-4342-A9AE-6B2767081F6B}" type="presOf" srcId="{FD5A9121-9E87-42B2-9B05-455EC8C05672}" destId="{11B7F29B-617A-413C-84AC-498507A9DC21}" srcOrd="0" destOrd="0" presId="urn:microsoft.com/office/officeart/2005/8/layout/vProcess5"/>
    <dgm:cxn modelId="{3289CC0D-F4B1-49C4-BB80-F3B721535B2D}"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A66EFBFE-2896-4B5C-A37B-FAA0068084D8}" type="presParOf" srcId="{11B7F29B-617A-413C-84AC-498507A9DC21}" destId="{D8DD1BB4-6967-4D1B-B342-02CD0F66AAFC}" srcOrd="0" destOrd="0" presId="urn:microsoft.com/office/officeart/2005/8/layout/vProcess5"/>
    <dgm:cxn modelId="{852F3031-8D6B-4E80-BE36-FFA6FEB8B89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dirty="0">
              <a:solidFill>
                <a:srgbClr val="FFFF00"/>
              </a:solidFill>
            </a:rPr>
            <a:t>ج –</a:t>
          </a:r>
          <a:r>
            <a:rPr lang="ar-SA" sz="3200" b="1" dirty="0">
              <a:solidFill>
                <a:srgbClr val="FFFF00"/>
              </a:solidFill>
            </a:rPr>
            <a:t>اعداد ميزان المراجعة بالمجاميع وبالأرصدة :</a:t>
          </a:r>
          <a:endParaRPr lang="en-US" sz="3200" b="1" dirty="0">
            <a:solidFill>
              <a:srgbClr val="FFFF00"/>
            </a:solidFill>
          </a:endParaRPr>
        </a:p>
        <a:p>
          <a:pPr algn="r" rtl="1"/>
          <a:r>
            <a:rPr lang="ar-SA" sz="3200" b="1" dirty="0">
              <a:solidFill>
                <a:srgbClr val="FFFF00"/>
              </a:solidFill>
            </a:rPr>
            <a:t> </a:t>
          </a:r>
          <a:endParaRPr lang="ar-EG" sz="3200" b="1" dirty="0">
            <a:solidFill>
              <a:srgbClr val="FFFF00"/>
            </a:solidFill>
          </a:endParaRPr>
        </a:p>
        <a:p>
          <a:pPr algn="r" rtl="1"/>
          <a:endParaRPr lang="ar-EG" sz="3200" b="1" dirty="0"/>
        </a:p>
        <a:p>
          <a:pPr algn="r" rtl="1"/>
          <a:endParaRPr lang="ar-EG" sz="3200" b="1" dirty="0"/>
        </a:p>
        <a:p>
          <a:pPr algn="r" rtl="1"/>
          <a:endParaRPr lang="ar-EG" sz="3200" b="1" dirty="0"/>
        </a:p>
        <a:p>
          <a:pPr algn="r" rtl="1"/>
          <a:endParaRPr lang="ar-EG" sz="3200" b="1"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89749B3C-2B77-41D8-AA26-615C506BC560}"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569D79D0-91B3-4B21-B55C-C0EB283C63EC}" type="presOf" srcId="{F3E8F6B3-F95E-4025-8CFE-FDE745D0A653}" destId="{013C56D5-0CA5-47EB-B786-0AB370387915}" srcOrd="0" destOrd="0" presId="urn:microsoft.com/office/officeart/2005/8/layout/vProcess5"/>
    <dgm:cxn modelId="{1B74B28F-8C15-41B3-A4FF-5497B8FD3150}" type="presParOf" srcId="{11B7F29B-617A-413C-84AC-498507A9DC21}" destId="{D8DD1BB4-6967-4D1B-B342-02CD0F66AAFC}" srcOrd="0" destOrd="0" presId="urn:microsoft.com/office/officeart/2005/8/layout/vProcess5"/>
    <dgm:cxn modelId="{8C1E8102-5E00-4CCA-9154-7DFC61D2296B}"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r>
            <a:rPr lang="ar-SA" sz="2800" b="1" kern="1200" dirty="0"/>
            <a:t>بعد إتمام عملية الترحيل إلى دفتر الأستاذ وترصيد الحسابات، يقوم المحاسب بإعداد </a:t>
          </a:r>
          <a:r>
            <a:rPr lang="ar-SA" sz="2800" b="1" kern="1200" dirty="0">
              <a:solidFill>
                <a:srgbClr val="FFFF00"/>
              </a:solidFill>
            </a:rPr>
            <a:t>ميزان المراجعة</a:t>
          </a:r>
          <a:r>
            <a:rPr lang="ar-EG" sz="2800" b="1" kern="1200" dirty="0">
              <a:solidFill>
                <a:srgbClr val="FFFF00"/>
              </a:solidFill>
            </a:rPr>
            <a:t>.</a:t>
          </a:r>
          <a:r>
            <a:rPr lang="ar-SA" sz="2800" b="1" kern="1200" dirty="0">
              <a:solidFill>
                <a:srgbClr val="FFFF00"/>
              </a:solidFill>
            </a:rPr>
            <a:t> </a:t>
          </a:r>
          <a:endParaRPr lang="ar-EG" sz="2800" b="1" kern="1200" dirty="0">
            <a:solidFill>
              <a:srgbClr val="FFFF00"/>
            </a:solidFill>
          </a:endParaRPr>
        </a:p>
        <a:p>
          <a:pPr marL="0" lvl="0" indent="0" algn="just" defTabSz="1244600" rtl="1">
            <a:lnSpc>
              <a:spcPct val="90000"/>
            </a:lnSpc>
            <a:spcBef>
              <a:spcPct val="0"/>
            </a:spcBef>
            <a:spcAft>
              <a:spcPct val="35000"/>
            </a:spcAft>
            <a:buNone/>
          </a:pPr>
          <a:r>
            <a:rPr lang="ar-EG" sz="2800" b="1" kern="1200" dirty="0"/>
            <a:t>ميزان المراجعة هو</a:t>
          </a:r>
          <a:r>
            <a:rPr lang="ar-SA" sz="2800" b="1" kern="1200" dirty="0"/>
            <a:t> كشف أو قائمة بالأرصدة المدينة والأرصدة الدائنة أو المجاميع المدينة والمجاميع الدائنة لجميع الحسابات التي تم إعدادها بدفتر الأستاذ</a:t>
          </a:r>
          <a:r>
            <a:rPr lang="ar-EG" sz="2800" b="1" kern="1200" dirty="0"/>
            <a:t>.</a:t>
          </a:r>
          <a:r>
            <a:rPr lang="ar-SA" sz="2800" b="1" kern="1200" dirty="0"/>
            <a:t> </a:t>
          </a:r>
          <a:endParaRPr lang="ar-EG" sz="2800" b="1" kern="1200" dirty="0"/>
        </a:p>
        <a:p>
          <a:pPr marL="0" lvl="0" indent="0" algn="just" defTabSz="1244600" rtl="1">
            <a:lnSpc>
              <a:spcPct val="90000"/>
            </a:lnSpc>
            <a:spcBef>
              <a:spcPct val="0"/>
            </a:spcBef>
            <a:spcAft>
              <a:spcPct val="35000"/>
            </a:spcAft>
            <a:buNone/>
          </a:pPr>
          <a:r>
            <a:rPr lang="ar-SA" sz="2800" b="1" kern="1200" dirty="0"/>
            <a:t>لا بد في نهاية هذا الكشف أن تتساوى المجاميع المدينة مع المجاميع الدائنة أو الأرصدة المدينة مع الأرصدة الدائنة. </a:t>
          </a:r>
          <a:endParaRPr lang="en-US" sz="2800" b="1" kern="1200" dirty="0"/>
        </a:p>
        <a:p>
          <a:pPr marL="0" lvl="0" indent="0" algn="just" defTabSz="1244600" rtl="1">
            <a:lnSpc>
              <a:spcPct val="90000"/>
            </a:lnSpc>
            <a:spcBef>
              <a:spcPct val="0"/>
            </a:spcBef>
            <a:spcAft>
              <a:spcPct val="35000"/>
            </a:spcAft>
            <a:buNone/>
          </a:pPr>
          <a:r>
            <a:rPr lang="ar-SA" sz="2800" b="1" kern="1200" dirty="0"/>
            <a:t>هناك طريقتين لإعداد ميزان المراجعة:</a:t>
          </a:r>
          <a:endParaRPr lang="ar-EG" sz="2800" b="1" kern="1200" dirty="0"/>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endParaRPr lang="en-US" sz="2800" b="1" kern="1200" dirty="0"/>
        </a:p>
      </dsp:txBody>
      <dsp:txXfrm>
        <a:off x="131120" y="131120"/>
        <a:ext cx="8119760" cy="42145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rtl="1">
            <a:lnSpc>
              <a:spcPct val="90000"/>
            </a:lnSpc>
            <a:spcBef>
              <a:spcPct val="0"/>
            </a:spcBef>
            <a:spcAft>
              <a:spcPct val="35000"/>
            </a:spcAft>
            <a:buNone/>
          </a:pPr>
          <a:r>
            <a:rPr lang="ar-SA" sz="2800" b="1" kern="1200" dirty="0">
              <a:solidFill>
                <a:srgbClr val="FFFF00"/>
              </a:solidFill>
            </a:rPr>
            <a:t>يلاحظ على ميزان المراجعة ما يلي:</a:t>
          </a:r>
          <a:endParaRPr lang="en-US" sz="2800" b="1" kern="1200" dirty="0">
            <a:solidFill>
              <a:srgbClr val="FFFF00"/>
            </a:solidFill>
          </a:endParaRPr>
        </a:p>
        <a:p>
          <a:pPr marL="0" lvl="0" indent="0" algn="just" defTabSz="1244600" rtl="1">
            <a:lnSpc>
              <a:spcPct val="90000"/>
            </a:lnSpc>
            <a:spcBef>
              <a:spcPct val="0"/>
            </a:spcBef>
            <a:spcAft>
              <a:spcPct val="35000"/>
            </a:spcAft>
            <a:buNone/>
          </a:pPr>
          <a:r>
            <a:rPr lang="ar-EG" sz="2800" b="0" kern="1200" dirty="0"/>
            <a:t>1- </a:t>
          </a:r>
          <a:r>
            <a:rPr lang="ar-SA" sz="2800" b="0" kern="1200" dirty="0"/>
            <a:t>يعد ميزان المراجعة بغرض التحقق من صحة تسجيل العمليات وترحيلها وترصيدها، ومن ثم فإن توازن ميزان المراجعة يعطي مؤشراً مبدئياً على الدقة الرقمية لعمليات القيد بدفتر اليومية والترحيل لحسابات الأستاذ واستخراج أرصدة الحسابات.</a:t>
          </a:r>
          <a:endParaRPr lang="ar-EG" sz="2800" b="0" kern="1200" dirty="0"/>
        </a:p>
        <a:p>
          <a:pPr marL="0" lvl="0" indent="0" algn="just" defTabSz="1244600" rtl="1">
            <a:lnSpc>
              <a:spcPct val="90000"/>
            </a:lnSpc>
            <a:spcBef>
              <a:spcPct val="0"/>
            </a:spcBef>
            <a:spcAft>
              <a:spcPct val="35000"/>
            </a:spcAft>
            <a:buNone/>
          </a:pPr>
          <a:r>
            <a:rPr lang="ar-EG" sz="2800" b="0" kern="1200" dirty="0"/>
            <a:t>2- </a:t>
          </a:r>
          <a:r>
            <a:rPr lang="ar-SA" sz="2800" b="0" kern="1200" dirty="0"/>
            <a:t>توازن ميزان المراجعة لا يثبت بشكل قاطع صحة تحليل العمليات المالية وتسجيلها بالحسابات الخاصة بها، حيث قد يتوازن ميزان المراجعة رغم وجود بعض الأخطاء في القيد أو الترحيل أو الترصيد. </a:t>
          </a:r>
          <a:endParaRPr lang="en-US" sz="2800" b="0" kern="1200" dirty="0"/>
        </a:p>
      </dsp:txBody>
      <dsp:txXfrm>
        <a:off x="131120" y="131120"/>
        <a:ext cx="8119760" cy="42145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r>
            <a:rPr lang="ar-SA" sz="3200" b="1" kern="1200" dirty="0">
              <a:solidFill>
                <a:srgbClr val="FFFF00"/>
              </a:solidFill>
            </a:rPr>
            <a:t>يمكن تصنيف الأخطاء التي يقع فيها المحاسبون إلى الأنواع التالية: </a:t>
          </a:r>
          <a:endParaRPr lang="en-US" sz="3200" b="1" kern="1200" dirty="0">
            <a:solidFill>
              <a:srgbClr val="FFFF00"/>
            </a:solidFill>
          </a:endParaRPr>
        </a:p>
        <a:p>
          <a:pPr marL="0" lvl="0" indent="0" algn="just" defTabSz="1422400" rtl="1">
            <a:lnSpc>
              <a:spcPct val="90000"/>
            </a:lnSpc>
            <a:spcBef>
              <a:spcPct val="0"/>
            </a:spcBef>
            <a:spcAft>
              <a:spcPct val="35000"/>
            </a:spcAft>
            <a:buNone/>
          </a:pPr>
          <a:r>
            <a:rPr lang="ar-SA" sz="3200" b="1" u="sng" kern="1200" dirty="0">
              <a:solidFill>
                <a:srgbClr val="FFFF00"/>
              </a:solidFill>
            </a:rPr>
            <a:t>أ -  أخطاء كتابية أو رقمية: </a:t>
          </a:r>
          <a:endParaRPr lang="en-US" sz="3200" b="1" u="sng" kern="1200" dirty="0">
            <a:solidFill>
              <a:srgbClr val="FFFF00"/>
            </a:solidFill>
          </a:endParaRPr>
        </a:p>
        <a:p>
          <a:pPr marL="0" lvl="0" indent="0" algn="just" defTabSz="1422400" rtl="1">
            <a:lnSpc>
              <a:spcPct val="90000"/>
            </a:lnSpc>
            <a:spcBef>
              <a:spcPct val="0"/>
            </a:spcBef>
            <a:spcAft>
              <a:spcPct val="35000"/>
            </a:spcAft>
            <a:buNone/>
          </a:pPr>
          <a:r>
            <a:rPr lang="ar-SA" sz="2800" b="1" kern="1200" dirty="0"/>
            <a:t>وهي الأخطاء التي تحدث عند التسجيل في دفتر اليومية أو تحدث عند الترحيل من اليومية إلى الأستاذ أو قد يحدث الخطأ عند نقل الأرصدة من دفتر الأستاذ إلى ميزان المراجعة، فعلى سبيل المثال قد تشتري المنشأة أثاثاً بمبلغ 20000 جنيه ولكن يتم تسجيل العملية بمبلغ 2000 جنيه وبالتالي يسجل قيد اليومية بقيمة خاطئة ويتم الترحيل لدفتر الأستاذ بنفس القيمة الخاطئة. </a:t>
          </a:r>
          <a:endParaRPr lang="en-US" sz="2800" b="1" kern="1200" dirty="0"/>
        </a:p>
      </dsp:txBody>
      <dsp:txXfrm>
        <a:off x="131120" y="131120"/>
        <a:ext cx="8119760" cy="42145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rtl="1">
            <a:lnSpc>
              <a:spcPct val="90000"/>
            </a:lnSpc>
            <a:spcBef>
              <a:spcPct val="0"/>
            </a:spcBef>
            <a:spcAft>
              <a:spcPct val="35000"/>
            </a:spcAft>
            <a:buNone/>
          </a:pPr>
          <a:r>
            <a:rPr lang="ar-SA" sz="2800" b="1" u="sng" kern="1200" dirty="0">
              <a:solidFill>
                <a:srgbClr val="FFFF00"/>
              </a:solidFill>
            </a:rPr>
            <a:t>ب -  أخطاء الحذف أو السهو: </a:t>
          </a:r>
          <a:endParaRPr lang="en-US" sz="2800" b="1" u="sng" kern="1200" dirty="0">
            <a:solidFill>
              <a:srgbClr val="FFFF00"/>
            </a:solidFill>
          </a:endParaRPr>
        </a:p>
        <a:p>
          <a:pPr marL="0" lvl="0" indent="0" algn="just" defTabSz="1244600" rtl="1">
            <a:lnSpc>
              <a:spcPct val="90000"/>
            </a:lnSpc>
            <a:spcBef>
              <a:spcPct val="0"/>
            </a:spcBef>
            <a:spcAft>
              <a:spcPct val="35000"/>
            </a:spcAft>
            <a:buNone/>
          </a:pPr>
          <a:r>
            <a:rPr lang="ar-SA" sz="2800" b="1" kern="1200" dirty="0"/>
            <a:t>وهي الأخطاء التي يترتب عليها إغفال بعض العمليات وعدم قيدها بدفتر اليومية أو عدم ترحيلها إلى الحسابات المختصة بدفتر الأستاذ. </a:t>
          </a:r>
          <a:endParaRPr lang="en-US" sz="2800" b="1" kern="1200" dirty="0"/>
        </a:p>
        <a:p>
          <a:pPr marL="0" lvl="0" indent="0" algn="just" defTabSz="1244600" rtl="1">
            <a:lnSpc>
              <a:spcPct val="90000"/>
            </a:lnSpc>
            <a:spcBef>
              <a:spcPct val="0"/>
            </a:spcBef>
            <a:spcAft>
              <a:spcPct val="35000"/>
            </a:spcAft>
            <a:buNone/>
          </a:pPr>
          <a:r>
            <a:rPr lang="ar-SA" sz="2800" b="1" u="sng" kern="1200" dirty="0">
              <a:solidFill>
                <a:srgbClr val="FFFF00"/>
              </a:solidFill>
            </a:rPr>
            <a:t>ج -  أخطاء التكرار: </a:t>
          </a:r>
          <a:endParaRPr lang="en-US" sz="2800" b="1" u="sng" kern="1200" dirty="0">
            <a:solidFill>
              <a:srgbClr val="FFFF00"/>
            </a:solidFill>
          </a:endParaRPr>
        </a:p>
        <a:p>
          <a:pPr marL="0" lvl="0" indent="0" algn="just" defTabSz="1244600" rtl="1">
            <a:lnSpc>
              <a:spcPct val="90000"/>
            </a:lnSpc>
            <a:spcBef>
              <a:spcPct val="0"/>
            </a:spcBef>
            <a:spcAft>
              <a:spcPct val="35000"/>
            </a:spcAft>
            <a:buNone/>
          </a:pPr>
          <a:r>
            <a:rPr lang="ar-SA" sz="2800" b="1" kern="1200" dirty="0"/>
            <a:t>وتعني تكرار قيد عملية معينة بدفتر اليومية، ومن ثم تكرار ترحيلها إلى حسابات دفتر الأستاذ.</a:t>
          </a:r>
          <a:endParaRPr lang="ar-EG" sz="2800" b="1" kern="1200" dirty="0"/>
        </a:p>
        <a:p>
          <a:pPr marL="0" lvl="0" indent="0" algn="just" defTabSz="1244600" rtl="1">
            <a:lnSpc>
              <a:spcPct val="90000"/>
            </a:lnSpc>
            <a:spcBef>
              <a:spcPct val="0"/>
            </a:spcBef>
            <a:spcAft>
              <a:spcPct val="35000"/>
            </a:spcAft>
            <a:buNone/>
          </a:pPr>
          <a:endParaRPr lang="ar-EG" sz="2800" b="1" kern="1200" dirty="0"/>
        </a:p>
        <a:p>
          <a:pPr marL="0" lvl="0" indent="0" algn="just" defTabSz="1244600" rtl="1">
            <a:lnSpc>
              <a:spcPct val="90000"/>
            </a:lnSpc>
            <a:spcBef>
              <a:spcPct val="0"/>
            </a:spcBef>
            <a:spcAft>
              <a:spcPct val="35000"/>
            </a:spcAft>
            <a:buNone/>
          </a:pPr>
          <a:endParaRPr lang="en-US" sz="2800" b="1" kern="1200" dirty="0"/>
        </a:p>
      </dsp:txBody>
      <dsp:txXfrm>
        <a:off x="131120" y="131120"/>
        <a:ext cx="8119760" cy="42145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u="sng" kern="1200" dirty="0">
              <a:solidFill>
                <a:srgbClr val="FFFF00"/>
              </a:solidFill>
            </a:rPr>
            <a:t>د -  أخطاء متكافئة: </a:t>
          </a:r>
          <a:endParaRPr lang="en-US" sz="2800" b="1" u="sng" kern="1200" dirty="0">
            <a:solidFill>
              <a:srgbClr val="FFFF00"/>
            </a:solidFill>
          </a:endParaRPr>
        </a:p>
        <a:p>
          <a:pPr marL="0" lvl="0" indent="0" algn="r" defTabSz="1244600" rtl="1">
            <a:lnSpc>
              <a:spcPct val="90000"/>
            </a:lnSpc>
            <a:spcBef>
              <a:spcPct val="0"/>
            </a:spcBef>
            <a:spcAft>
              <a:spcPct val="35000"/>
            </a:spcAft>
            <a:buNone/>
          </a:pPr>
          <a:r>
            <a:rPr lang="ar-SA" sz="2800" b="1" kern="1200" dirty="0"/>
            <a:t>وهي الأخطاء التي تعوض بعضها البعض، حيث يمحو خطأ ما أثر خطأ آخر، مما يحافظ على توازن ميزان المراجعة رغم وقوع أخطاء, وقد تحدث هذه الأخطاء إما أثناء التسجيل أو ترحيل الحسابات إلى دفتر الأستاذ.</a:t>
          </a:r>
          <a:endParaRPr lang="ar-EG" sz="2800" b="1" u="sng" kern="1200" dirty="0">
            <a:solidFill>
              <a:srgbClr val="FFFF00"/>
            </a:solidFill>
          </a:endParaRPr>
        </a:p>
        <a:p>
          <a:pPr marL="0" lvl="0" indent="0" algn="r" defTabSz="1244600" rtl="1">
            <a:lnSpc>
              <a:spcPct val="90000"/>
            </a:lnSpc>
            <a:spcBef>
              <a:spcPct val="0"/>
            </a:spcBef>
            <a:spcAft>
              <a:spcPct val="35000"/>
            </a:spcAft>
            <a:buNone/>
          </a:pPr>
          <a:r>
            <a:rPr lang="ar-SA" sz="2800" b="1" u="sng" kern="1200" dirty="0">
              <a:solidFill>
                <a:srgbClr val="FFFF00"/>
              </a:solidFill>
            </a:rPr>
            <a:t>ه</a:t>
          </a:r>
          <a:r>
            <a:rPr lang="ar-EG" sz="2800" b="1" u="sng" kern="1200" dirty="0">
              <a:solidFill>
                <a:srgbClr val="FFFF00"/>
              </a:solidFill>
            </a:rPr>
            <a:t>ـ</a:t>
          </a:r>
          <a:r>
            <a:rPr lang="ar-SA" sz="2800" b="1" u="sng" kern="1200" dirty="0">
              <a:solidFill>
                <a:srgbClr val="FFFF00"/>
              </a:solidFill>
            </a:rPr>
            <a:t> -  أخطاء فنيــة: </a:t>
          </a:r>
          <a:endParaRPr lang="en-US" sz="2800" u="sng" kern="1200" dirty="0">
            <a:solidFill>
              <a:srgbClr val="FFFF00"/>
            </a:solidFill>
          </a:endParaRPr>
        </a:p>
        <a:p>
          <a:pPr marL="0" lvl="0" indent="0" algn="just" defTabSz="1244600" rtl="1">
            <a:lnSpc>
              <a:spcPct val="90000"/>
            </a:lnSpc>
            <a:spcBef>
              <a:spcPct val="0"/>
            </a:spcBef>
            <a:spcAft>
              <a:spcPct val="35000"/>
            </a:spcAft>
            <a:buNone/>
          </a:pPr>
          <a:r>
            <a:rPr lang="ar-SA" sz="2400" b="1" kern="1200" dirty="0"/>
            <a:t>وتقع هذه الأخطاء نتيجة عدم إلمام المحاسب بالمبادئ المحاسبية المتعارف عليها، مثل معالجة المبالغ التي يقوم بسحبها صاحب المنشأة لاستخدامه الشخصي على أنها مصروفات تخص المنشأةـ، في حين تقضي المعالجة السليمة لها باعتبارها مسحوبات شخصية تؤدي إلى انخفاض رأس مال المنشأة. </a:t>
          </a:r>
          <a:endParaRPr lang="en-US" sz="2400" b="1" kern="1200" dirty="0"/>
        </a:p>
      </dsp:txBody>
      <dsp:txXfrm>
        <a:off x="131120" y="131120"/>
        <a:ext cx="8119760" cy="421451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solidFill>
                <a:srgbClr val="FFFF00"/>
              </a:solidFill>
            </a:rPr>
            <a:t>1</a:t>
          </a:r>
          <a:r>
            <a:rPr lang="ar-SA" sz="3200" b="1" kern="1200" dirty="0">
              <a:solidFill>
                <a:srgbClr val="FFFF00"/>
              </a:solidFill>
            </a:rPr>
            <a:t>/6/</a:t>
          </a:r>
          <a:r>
            <a:rPr lang="ar-EG" sz="3200" b="1" kern="1200" dirty="0">
              <a:solidFill>
                <a:srgbClr val="FFFF00"/>
              </a:solidFill>
            </a:rPr>
            <a:t>2</a:t>
          </a:r>
          <a:r>
            <a:rPr lang="ar-SA" sz="3200" b="1" kern="1200" dirty="0">
              <a:solidFill>
                <a:srgbClr val="FFFF00"/>
              </a:solidFill>
            </a:rPr>
            <a:t>  آليات تصحيح الأخطاء المحاسبية: </a:t>
          </a:r>
          <a:endParaRPr lang="en-US" sz="3200" kern="1200" dirty="0">
            <a:solidFill>
              <a:srgbClr val="FFFF00"/>
            </a:solidFill>
          </a:endParaRPr>
        </a:p>
        <a:p>
          <a:pPr marL="0" lvl="0" indent="0" algn="just" defTabSz="1422400" rtl="1">
            <a:lnSpc>
              <a:spcPct val="90000"/>
            </a:lnSpc>
            <a:spcBef>
              <a:spcPct val="0"/>
            </a:spcBef>
            <a:spcAft>
              <a:spcPct val="35000"/>
            </a:spcAft>
            <a:buNone/>
          </a:pPr>
          <a:r>
            <a:rPr lang="ar-SA" sz="3200" kern="1200" dirty="0"/>
            <a:t>تختلف آليات تصحيح الأخطاء باختلاف نوع الخطأ وموقعه فإذا كانت الأخطاء تتعلق بميزان المراجعة أو بعمليات الترحيل والترصيد، فإنه يمكن تصحيح الأخطاء عن طريق الشطب ثم التصحيح على أن يقوم المحاسب المختص بالتوقيع بجانب التصحيح، أما إذا كانت الأخطاء في القيد فلا يمكن الكشط أو الشطب. </a:t>
          </a:r>
          <a:endParaRPr lang="en-US" sz="3200" kern="1200" dirty="0"/>
        </a:p>
        <a:p>
          <a:pPr marL="0" lvl="0" indent="0" algn="just" defTabSz="1422400" rtl="1">
            <a:lnSpc>
              <a:spcPct val="90000"/>
            </a:lnSpc>
            <a:spcBef>
              <a:spcPct val="0"/>
            </a:spcBef>
            <a:spcAft>
              <a:spcPct val="35000"/>
            </a:spcAft>
            <a:buNone/>
          </a:pPr>
          <a:r>
            <a:rPr lang="ar-SA" sz="3200" kern="1200" dirty="0"/>
            <a:t>هناك طريقتين لتصحيح الأخطاء المحاسبية التي تكتشف أثناء السنة المالية وقبل إقفال الدفاتر.</a:t>
          </a:r>
          <a:endParaRPr lang="en-US" sz="3200" kern="1200" dirty="0"/>
        </a:p>
      </dsp:txBody>
      <dsp:txXfrm>
        <a:off x="131120" y="131120"/>
        <a:ext cx="8119760" cy="421451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t>ا</a:t>
          </a:r>
          <a:r>
            <a:rPr lang="ar-SA" sz="3200" b="1" kern="1200" dirty="0">
              <a:solidFill>
                <a:srgbClr val="FFFF00"/>
              </a:solidFill>
            </a:rPr>
            <a:t>لطريقة المطولة: </a:t>
          </a:r>
          <a:endParaRPr lang="en-US" sz="3200" kern="1200" dirty="0">
            <a:solidFill>
              <a:srgbClr val="FFFF00"/>
            </a:solidFill>
          </a:endParaRPr>
        </a:p>
        <a:p>
          <a:pPr marL="0" lvl="0" indent="0" algn="just" defTabSz="1422400" rtl="1">
            <a:lnSpc>
              <a:spcPct val="90000"/>
            </a:lnSpc>
            <a:spcBef>
              <a:spcPct val="0"/>
            </a:spcBef>
            <a:spcAft>
              <a:spcPct val="35000"/>
            </a:spcAft>
            <a:buNone/>
          </a:pPr>
          <a:r>
            <a:rPr lang="ar-SA" sz="3200" kern="1200" dirty="0"/>
            <a:t>وفي ظل هذه الطريقة </a:t>
          </a:r>
          <a:r>
            <a:rPr lang="ar-SA" sz="3200" u="sng" kern="1200" dirty="0">
              <a:solidFill>
                <a:srgbClr val="FFFF00"/>
              </a:solidFill>
            </a:rPr>
            <a:t>يتم تصحيح الخطأ على خطوتين:</a:t>
          </a:r>
          <a:endParaRPr lang="en-US" sz="3200" u="sng" kern="1200" dirty="0">
            <a:solidFill>
              <a:srgbClr val="FFFF00"/>
            </a:solidFill>
          </a:endParaRPr>
        </a:p>
        <a:p>
          <a:pPr marL="0" lvl="0" indent="0" algn="just" defTabSz="1422400" rtl="1">
            <a:lnSpc>
              <a:spcPct val="90000"/>
            </a:lnSpc>
            <a:spcBef>
              <a:spcPct val="0"/>
            </a:spcBef>
            <a:spcAft>
              <a:spcPct val="35000"/>
            </a:spcAft>
            <a:buNone/>
          </a:pPr>
          <a:r>
            <a:rPr lang="ar-SA" sz="3200" kern="1200" dirty="0"/>
            <a:t>أ – إلغاء القيد الخاطئ بإجراء قيد عكسي له </a:t>
          </a:r>
          <a:endParaRPr lang="en-US" sz="3200" kern="1200" dirty="0"/>
        </a:p>
        <a:p>
          <a:pPr marL="0" lvl="0" indent="0" algn="just" defTabSz="1422400" rtl="1">
            <a:lnSpc>
              <a:spcPct val="90000"/>
            </a:lnSpc>
            <a:spcBef>
              <a:spcPct val="0"/>
            </a:spcBef>
            <a:spcAft>
              <a:spcPct val="35000"/>
            </a:spcAft>
            <a:buNone/>
          </a:pPr>
          <a:r>
            <a:rPr lang="ar-SA" sz="3200" kern="1200" dirty="0"/>
            <a:t>ب- تسجيل القيد الصحيح</a:t>
          </a:r>
          <a:endParaRPr lang="en-US" sz="3200" kern="1200" dirty="0"/>
        </a:p>
        <a:p>
          <a:pPr marL="0" lvl="0" indent="0" algn="r" defTabSz="1422400" rtl="1">
            <a:lnSpc>
              <a:spcPct val="90000"/>
            </a:lnSpc>
            <a:spcBef>
              <a:spcPct val="0"/>
            </a:spcBef>
            <a:spcAft>
              <a:spcPct val="35000"/>
            </a:spcAft>
            <a:buNone/>
          </a:pPr>
          <a:r>
            <a:rPr lang="ar-SA" sz="3200" b="1" kern="1200" dirty="0">
              <a:solidFill>
                <a:srgbClr val="FFFF00"/>
              </a:solidFill>
            </a:rPr>
            <a:t>الطريقة المختصرة: </a:t>
          </a:r>
          <a:endParaRPr lang="en-US" sz="3200" kern="1200" dirty="0">
            <a:solidFill>
              <a:srgbClr val="FFFF00"/>
            </a:solidFill>
          </a:endParaRPr>
        </a:p>
        <a:p>
          <a:pPr marL="0" lvl="0" indent="0" algn="just" defTabSz="1422400" rtl="1">
            <a:lnSpc>
              <a:spcPct val="90000"/>
            </a:lnSpc>
            <a:spcBef>
              <a:spcPct val="0"/>
            </a:spcBef>
            <a:spcAft>
              <a:spcPct val="35000"/>
            </a:spcAft>
            <a:buNone/>
          </a:pPr>
          <a:r>
            <a:rPr lang="ar-SA" sz="3200" kern="1200" dirty="0"/>
            <a:t>وفي ظل هذه الطريقة يتم تصحيح أخطاء القيد بموجب قيد جديد ينطوي على إلغاء وتصحيح الخطأ في نفس الوقت. </a:t>
          </a:r>
          <a:endParaRPr lang="en-US" sz="3200" kern="1200" dirty="0"/>
        </a:p>
      </dsp:txBody>
      <dsp:txXfrm>
        <a:off x="131120" y="131120"/>
        <a:ext cx="8119760" cy="421451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r>
            <a:rPr lang="ar-SA" sz="3200" b="1" kern="1200" dirty="0"/>
            <a:t>مثال (1): </a:t>
          </a:r>
          <a:endParaRPr lang="en-US" sz="3200" kern="1200" dirty="0"/>
        </a:p>
        <a:p>
          <a:pPr marL="0" lvl="0" indent="0" algn="r" defTabSz="1422400" rtl="1">
            <a:lnSpc>
              <a:spcPct val="90000"/>
            </a:lnSpc>
            <a:spcBef>
              <a:spcPct val="0"/>
            </a:spcBef>
            <a:spcAft>
              <a:spcPct val="35000"/>
            </a:spcAft>
            <a:buNone/>
          </a:pPr>
          <a:r>
            <a:rPr lang="ar-SA" sz="2400" b="1" kern="1200" dirty="0"/>
            <a:t>في </a:t>
          </a:r>
          <a:r>
            <a:rPr lang="ar-EG" sz="2400" b="1" kern="1200" dirty="0"/>
            <a:t>4</a:t>
          </a:r>
          <a:r>
            <a:rPr lang="ar-SA" sz="2400" b="1" kern="1200" dirty="0"/>
            <a:t>/</a:t>
          </a:r>
          <a:r>
            <a:rPr lang="ar-EG" sz="2400" b="1" kern="1200" dirty="0"/>
            <a:t>25</a:t>
          </a:r>
          <a:r>
            <a:rPr lang="ar-SA" sz="2400" b="1" kern="1200" dirty="0"/>
            <a:t>  تم سداد مرتبات العاملين التي تبلغ 16000 جنيه نقداً، وقد سجلت هذه العملية بالخطأ </a:t>
          </a:r>
          <a:endParaRPr lang="ar-EG" sz="2400" b="1"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2400" kern="1200" dirty="0"/>
        </a:p>
        <a:p>
          <a:pPr marL="0" lvl="0" indent="0" algn="r" defTabSz="1422400" rtl="1">
            <a:lnSpc>
              <a:spcPct val="90000"/>
            </a:lnSpc>
            <a:spcBef>
              <a:spcPct val="0"/>
            </a:spcBef>
            <a:spcAft>
              <a:spcPct val="35000"/>
            </a:spcAft>
            <a:buNone/>
          </a:pPr>
          <a:r>
            <a:rPr lang="ar-SA" sz="2400" b="1" kern="1200" dirty="0"/>
            <a:t>في هذه الحالة يتم تصحيح الخطأ كما يلي: </a:t>
          </a:r>
          <a:endParaRPr lang="ar-EG" sz="2400" b="1" kern="1200" dirty="0"/>
        </a:p>
        <a:p>
          <a:pPr marL="0" lvl="0" indent="0" algn="r" defTabSz="1422400" rtl="1">
            <a:lnSpc>
              <a:spcPct val="90000"/>
            </a:lnSpc>
            <a:spcBef>
              <a:spcPct val="0"/>
            </a:spcBef>
            <a:spcAft>
              <a:spcPct val="35000"/>
            </a:spcAft>
            <a:buNone/>
          </a:pPr>
          <a:r>
            <a:rPr lang="ar-SA" sz="2400" b="1" kern="1200" dirty="0">
              <a:solidFill>
                <a:srgbClr val="FFFF00"/>
              </a:solidFill>
            </a:rPr>
            <a:t>التصحيح بالطريقة المطولة: </a:t>
          </a:r>
          <a:endParaRPr lang="en-US" sz="2400" kern="1200" dirty="0">
            <a:solidFill>
              <a:srgbClr val="FFFF00"/>
            </a:solidFill>
          </a:endParaRPr>
        </a:p>
        <a:p>
          <a:pPr marL="0" lvl="0" indent="0" algn="r" defTabSz="1422400" rtl="1">
            <a:lnSpc>
              <a:spcPct val="90000"/>
            </a:lnSpc>
            <a:spcBef>
              <a:spcPct val="0"/>
            </a:spcBef>
            <a:spcAft>
              <a:spcPct val="35000"/>
            </a:spcAft>
            <a:buNone/>
          </a:pPr>
          <a:r>
            <a:rPr lang="ar-SA" sz="2800" b="1" kern="1200" dirty="0">
              <a:solidFill>
                <a:srgbClr val="FFFF00"/>
              </a:solidFill>
            </a:rPr>
            <a:t>- إلغاء القيد الخطأ</a:t>
          </a:r>
          <a:endParaRPr lang="ar-EG" sz="2800" b="1" kern="1200" dirty="0">
            <a:solidFill>
              <a:srgbClr val="FFFF00"/>
            </a:solidFill>
          </a:endParaRPr>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b="1" kern="1200" dirty="0">
              <a:solidFill>
                <a:srgbClr val="FFFF00"/>
              </a:solidFill>
            </a:rPr>
            <a:t> </a:t>
          </a:r>
          <a:endParaRPr lang="ar-EG" sz="2400" b="1" kern="1200" dirty="0">
            <a:solidFill>
              <a:srgbClr val="FFFF00"/>
            </a:solidFill>
          </a:endParaRPr>
        </a:p>
        <a:p>
          <a:pPr marL="0" lvl="0" indent="0" algn="r" defTabSz="1066800" rtl="1">
            <a:lnSpc>
              <a:spcPct val="90000"/>
            </a:lnSpc>
            <a:spcBef>
              <a:spcPct val="0"/>
            </a:spcBef>
            <a:spcAft>
              <a:spcPct val="35000"/>
            </a:spcAft>
            <a:buNone/>
          </a:pPr>
          <a:r>
            <a:rPr lang="ar-EG" sz="2400" b="1" kern="1200" dirty="0">
              <a:solidFill>
                <a:srgbClr val="FFFF00"/>
              </a:solidFill>
            </a:rPr>
            <a:t>-</a:t>
          </a:r>
          <a:r>
            <a:rPr lang="ar-SA" sz="2400" b="1" kern="1200" dirty="0">
              <a:solidFill>
                <a:srgbClr val="FFFF00"/>
              </a:solidFill>
            </a:rPr>
            <a:t> إثبات القيد الصحيح</a:t>
          </a:r>
          <a:endParaRPr lang="ar-EG" sz="2400" b="1" kern="1200" dirty="0">
            <a:solidFill>
              <a:srgbClr val="FFFF00"/>
            </a:solidFill>
          </a:endParaRPr>
        </a:p>
        <a:p>
          <a:pPr marL="0" lvl="0" indent="0" algn="r" defTabSz="1066800" rtl="1">
            <a:lnSpc>
              <a:spcPct val="90000"/>
            </a:lnSpc>
            <a:spcBef>
              <a:spcPct val="0"/>
            </a:spcBef>
            <a:spcAft>
              <a:spcPct val="35000"/>
            </a:spcAft>
            <a:buNone/>
          </a:pPr>
          <a:endParaRPr lang="ar-EG" sz="2400" b="1" kern="1200" dirty="0">
            <a:solidFill>
              <a:srgbClr val="FFFF00"/>
            </a:solidFill>
          </a:endParaRPr>
        </a:p>
        <a:p>
          <a:pPr marL="0" lvl="0" indent="0" algn="r" defTabSz="1066800" rtl="1">
            <a:lnSpc>
              <a:spcPct val="90000"/>
            </a:lnSpc>
            <a:spcBef>
              <a:spcPct val="0"/>
            </a:spcBef>
            <a:spcAft>
              <a:spcPct val="35000"/>
            </a:spcAft>
            <a:buNone/>
          </a:pPr>
          <a:endParaRPr lang="ar-EG" sz="2400" b="1" kern="1200" dirty="0">
            <a:solidFill>
              <a:srgbClr val="FFFF00"/>
            </a:solidFill>
          </a:endParaRPr>
        </a:p>
        <a:p>
          <a:pPr marL="0" lvl="0" indent="0" algn="r" defTabSz="1066800" rtl="1">
            <a:lnSpc>
              <a:spcPct val="90000"/>
            </a:lnSpc>
            <a:spcBef>
              <a:spcPct val="0"/>
            </a:spcBef>
            <a:spcAft>
              <a:spcPct val="35000"/>
            </a:spcAft>
            <a:buNone/>
          </a:pPr>
          <a:r>
            <a:rPr lang="ar-SA" sz="2400" b="1" kern="1200" dirty="0">
              <a:solidFill>
                <a:srgbClr val="FFFF00"/>
              </a:solidFill>
            </a:rPr>
            <a:t> </a:t>
          </a:r>
          <a:endParaRPr lang="ar-EG" sz="2400" b="1" kern="1200" dirty="0">
            <a:solidFill>
              <a:srgbClr val="FFFF00"/>
            </a:solidFill>
          </a:endParaRPr>
        </a:p>
        <a:p>
          <a:pPr marL="0" lvl="0" indent="0" algn="r" defTabSz="1066800" rtl="1">
            <a:lnSpc>
              <a:spcPct val="90000"/>
            </a:lnSpc>
            <a:spcBef>
              <a:spcPct val="0"/>
            </a:spcBef>
            <a:spcAft>
              <a:spcPct val="35000"/>
            </a:spcAft>
            <a:buNone/>
          </a:pPr>
          <a:endParaRPr lang="ar-EG" sz="2400" b="1" kern="1200" dirty="0">
            <a:solidFill>
              <a:srgbClr val="FFFF00"/>
            </a:solidFill>
          </a:endParaRPr>
        </a:p>
        <a:p>
          <a:pPr marL="0" lvl="0" indent="0" algn="r" defTabSz="1066800" rtl="1">
            <a:lnSpc>
              <a:spcPct val="90000"/>
            </a:lnSpc>
            <a:spcBef>
              <a:spcPct val="0"/>
            </a:spcBef>
            <a:spcAft>
              <a:spcPct val="35000"/>
            </a:spcAft>
            <a:buNone/>
          </a:pPr>
          <a:r>
            <a:rPr lang="ar-EG" sz="2400" b="1" kern="1200" dirty="0">
              <a:solidFill>
                <a:srgbClr val="FFFF00"/>
              </a:solidFill>
            </a:rPr>
            <a:t>- </a:t>
          </a:r>
          <a:r>
            <a:rPr lang="ar-SA" sz="2400" b="1" kern="1200" dirty="0">
              <a:solidFill>
                <a:srgbClr val="FFFF00"/>
              </a:solidFill>
            </a:rPr>
            <a:t>التصحيح بالطريقة المختصرة:</a:t>
          </a:r>
          <a:endParaRPr lang="ar-EG" sz="2400" b="1" kern="1200" dirty="0">
            <a:solidFill>
              <a:srgbClr val="FFFF00"/>
            </a:solidFill>
          </a:endParaRPr>
        </a:p>
        <a:p>
          <a:pPr marL="0" lvl="0" indent="0" algn="r" defTabSz="1066800" rtl="1">
            <a:lnSpc>
              <a:spcPct val="90000"/>
            </a:lnSpc>
            <a:spcBef>
              <a:spcPct val="0"/>
            </a:spcBef>
            <a:spcAft>
              <a:spcPct val="35000"/>
            </a:spcAft>
            <a:buNone/>
          </a:pPr>
          <a:endParaRPr lang="ar-EG" sz="2400" b="1" kern="1200" dirty="0">
            <a:solidFill>
              <a:srgbClr val="FFFF00"/>
            </a:solidFill>
          </a:endParaRPr>
        </a:p>
        <a:p>
          <a:pPr marL="0" lvl="0" indent="0" algn="r" defTabSz="1066800" rtl="1">
            <a:lnSpc>
              <a:spcPct val="90000"/>
            </a:lnSpc>
            <a:spcBef>
              <a:spcPct val="0"/>
            </a:spcBef>
            <a:spcAft>
              <a:spcPct val="35000"/>
            </a:spcAft>
            <a:buNone/>
          </a:pPr>
          <a:endParaRPr lang="ar-EG" sz="3200" kern="1200" dirty="0"/>
        </a:p>
        <a:p>
          <a:pPr marL="0" lvl="0" indent="0" algn="r" defTabSz="1066800" rtl="1">
            <a:lnSpc>
              <a:spcPct val="90000"/>
            </a:lnSpc>
            <a:spcBef>
              <a:spcPct val="0"/>
            </a:spcBef>
            <a:spcAft>
              <a:spcPct val="35000"/>
            </a:spcAft>
            <a:buNone/>
          </a:pPr>
          <a:endParaRPr lang="ar-EG" sz="3200" kern="1200" dirty="0"/>
        </a:p>
        <a:p>
          <a:pPr marL="0" lvl="0" indent="0" algn="r" defTabSz="10668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t>مثال (2): </a:t>
          </a:r>
          <a:endParaRPr lang="en-US" sz="3200" kern="1200" dirty="0"/>
        </a:p>
        <a:p>
          <a:pPr marL="0" lvl="0" indent="0" algn="r" defTabSz="1422400" rtl="1">
            <a:lnSpc>
              <a:spcPct val="90000"/>
            </a:lnSpc>
            <a:spcBef>
              <a:spcPct val="0"/>
            </a:spcBef>
            <a:spcAft>
              <a:spcPct val="35000"/>
            </a:spcAft>
            <a:buNone/>
          </a:pPr>
          <a:r>
            <a:rPr lang="ar-SA" sz="2400" b="1" kern="1200" dirty="0"/>
            <a:t>في 10/3 تم شراء أثاث بمبلغ 5800 جنيه بشيك وقد سجلت هذه العملية بالخط</a:t>
          </a:r>
          <a:r>
            <a:rPr lang="ar-EG" sz="2400" b="1" kern="1200" dirty="0"/>
            <a:t>أ</a:t>
          </a:r>
        </a:p>
        <a:p>
          <a:pPr marL="0" lvl="0" indent="0" algn="r" defTabSz="1422400" rtl="1">
            <a:lnSpc>
              <a:spcPct val="90000"/>
            </a:lnSpc>
            <a:spcBef>
              <a:spcPct val="0"/>
            </a:spcBef>
            <a:spcAft>
              <a:spcPct val="35000"/>
            </a:spcAft>
            <a:buNone/>
          </a:pPr>
          <a:endParaRPr lang="ar-EG" sz="2400" b="1" kern="1200" dirty="0"/>
        </a:p>
        <a:p>
          <a:pPr marL="0" lvl="0" indent="0" algn="r" defTabSz="1422400" rtl="1">
            <a:lnSpc>
              <a:spcPct val="90000"/>
            </a:lnSpc>
            <a:spcBef>
              <a:spcPct val="0"/>
            </a:spcBef>
            <a:spcAft>
              <a:spcPct val="35000"/>
            </a:spcAft>
            <a:buNone/>
          </a:pPr>
          <a:endParaRPr lang="ar-EG" sz="2400" b="1" kern="1200" dirty="0"/>
        </a:p>
        <a:p>
          <a:pPr marL="0" lvl="0" indent="0" algn="r" defTabSz="1422400" rtl="1">
            <a:lnSpc>
              <a:spcPct val="90000"/>
            </a:lnSpc>
            <a:spcBef>
              <a:spcPct val="0"/>
            </a:spcBef>
            <a:spcAft>
              <a:spcPct val="35000"/>
            </a:spcAft>
            <a:buNone/>
          </a:pPr>
          <a:endParaRPr lang="ar-EG" sz="2000" b="1" kern="1200" dirty="0"/>
        </a:p>
        <a:p>
          <a:pPr marL="0" lvl="0" indent="0" algn="r" defTabSz="1422400" rtl="1">
            <a:lnSpc>
              <a:spcPct val="90000"/>
            </a:lnSpc>
            <a:spcBef>
              <a:spcPct val="0"/>
            </a:spcBef>
            <a:spcAft>
              <a:spcPct val="35000"/>
            </a:spcAft>
            <a:buNone/>
          </a:pPr>
          <a:r>
            <a:rPr lang="ar-SA" sz="2400" b="1" kern="1200" dirty="0"/>
            <a:t>في هذه الحالة يتم تصحيح الخطأ كما يلي: </a:t>
          </a:r>
          <a:endParaRPr lang="ar-EG" sz="2400" b="1"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endParaRPr lang="ar-EG" sz="2400" u="sng" kern="1200" dirty="0"/>
        </a:p>
        <a:p>
          <a:pPr marL="0" lvl="0" indent="0" algn="just" defTabSz="1066800" rtl="1">
            <a:lnSpc>
              <a:spcPct val="90000"/>
            </a:lnSpc>
            <a:spcBef>
              <a:spcPct val="0"/>
            </a:spcBef>
            <a:spcAft>
              <a:spcPct val="35000"/>
            </a:spcAft>
            <a:buNone/>
          </a:pPr>
          <a:r>
            <a:rPr lang="ar-SA" sz="2800" b="1" u="sng" kern="1200" dirty="0">
              <a:solidFill>
                <a:srgbClr val="FFFF00"/>
              </a:solidFill>
            </a:rPr>
            <a:t>الطريقة الأولى</a:t>
          </a:r>
          <a:r>
            <a:rPr lang="ar-SA" sz="2800" b="1" kern="1200" dirty="0">
              <a:solidFill>
                <a:srgbClr val="FFFF00"/>
              </a:solidFill>
            </a:rPr>
            <a:t>: </a:t>
          </a:r>
          <a:r>
            <a:rPr lang="ar-SA" sz="2800" b="1" kern="1200" dirty="0"/>
            <a:t>ميزان المراجعة بالمجاميع، وهذا الميزان يتضمن أسماء جميع الحسابات الواردة بدفتر الأستاذ ومجموع الجانب المدين ومجموع الجانب الدائن لكل حساب ويأخذ هذا الميزان الشكل التالي:</a:t>
          </a:r>
          <a:endParaRPr lang="ar-EG" sz="2800" b="1" kern="1200" dirty="0"/>
        </a:p>
        <a:p>
          <a:pPr marL="0" lvl="0" indent="0" algn="just" defTabSz="1066800" rtl="1">
            <a:lnSpc>
              <a:spcPct val="90000"/>
            </a:lnSpc>
            <a:spcBef>
              <a:spcPct val="0"/>
            </a:spcBef>
            <a:spcAft>
              <a:spcPct val="35000"/>
            </a:spcAft>
            <a:buNone/>
          </a:pPr>
          <a:endParaRPr lang="ar-EG" sz="2800" b="1" kern="1200" dirty="0"/>
        </a:p>
        <a:p>
          <a:pPr marL="0" lvl="0" indent="0" algn="just" defTabSz="1066800" rtl="1">
            <a:lnSpc>
              <a:spcPct val="90000"/>
            </a:lnSpc>
            <a:spcBef>
              <a:spcPct val="0"/>
            </a:spcBef>
            <a:spcAft>
              <a:spcPct val="35000"/>
            </a:spcAft>
            <a:buNone/>
          </a:pPr>
          <a:endParaRPr lang="ar-EG" sz="2800" b="1" kern="1200" dirty="0"/>
        </a:p>
        <a:p>
          <a:pPr marL="0" lvl="0" indent="0" algn="just"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ar-EG" sz="2400" kern="1200" dirty="0"/>
        </a:p>
        <a:p>
          <a:pPr marL="0" lvl="0" indent="0" algn="r" defTabSz="1066800" rtl="1">
            <a:lnSpc>
              <a:spcPct val="90000"/>
            </a:lnSpc>
            <a:spcBef>
              <a:spcPct val="0"/>
            </a:spcBef>
            <a:spcAft>
              <a:spcPct val="35000"/>
            </a:spcAft>
            <a:buNone/>
          </a:pPr>
          <a:endParaRPr lang="en-US" sz="2400" kern="1200" dirty="0"/>
        </a:p>
      </dsp:txBody>
      <dsp:txXfrm>
        <a:off x="131120" y="131120"/>
        <a:ext cx="8119760" cy="421451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solidFill>
                <a:srgbClr val="FFFF00"/>
              </a:solidFill>
            </a:rPr>
            <a:t>الطريقة المطولة: </a:t>
          </a:r>
          <a:endParaRPr lang="en-US" sz="3200" kern="1200" dirty="0">
            <a:solidFill>
              <a:srgbClr val="FFFF00"/>
            </a:solidFill>
          </a:endParaRPr>
        </a:p>
        <a:p>
          <a:pPr marL="0" lvl="0" indent="0" algn="r" defTabSz="1422400" rtl="1">
            <a:lnSpc>
              <a:spcPct val="90000"/>
            </a:lnSpc>
            <a:spcBef>
              <a:spcPct val="0"/>
            </a:spcBef>
            <a:spcAft>
              <a:spcPct val="35000"/>
            </a:spcAft>
            <a:buNone/>
          </a:pPr>
          <a:r>
            <a:rPr lang="ar-EG" sz="3200" kern="1200" dirty="0"/>
            <a:t>- </a:t>
          </a:r>
          <a:r>
            <a:rPr lang="ar-SA" sz="3200" kern="1200" dirty="0"/>
            <a:t>إلغاء القيد الخطأ</a:t>
          </a: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r>
            <a:rPr lang="ar-EG" sz="3200" kern="1200" dirty="0"/>
            <a:t>- </a:t>
          </a:r>
          <a:r>
            <a:rPr lang="ar-SA" sz="3200" kern="1200" dirty="0"/>
            <a:t>إثبات القيد الصحيح:</a:t>
          </a: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2- </a:t>
          </a:r>
          <a:r>
            <a:rPr lang="ar-SA" sz="3200" b="1" kern="1200" dirty="0"/>
            <a:t>الطريقة المختصرة:</a:t>
          </a: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أختر أفضل إجابة صحيحة لكل عبارة من العبارات التالية: </a:t>
          </a: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solidFill>
                <a:srgbClr val="FFFF00"/>
              </a:solidFill>
            </a:rPr>
            <a:t>(</a:t>
          </a:r>
          <a:r>
            <a:rPr lang="ar-EG" sz="3200" b="1" kern="1200" dirty="0">
              <a:solidFill>
                <a:srgbClr val="FFFF00"/>
              </a:solidFill>
            </a:rPr>
            <a:t>1</a:t>
          </a:r>
          <a:r>
            <a:rPr lang="ar-SA" sz="3200" b="1" kern="1200" dirty="0">
              <a:solidFill>
                <a:srgbClr val="FFFF00"/>
              </a:solidFill>
            </a:rPr>
            <a:t>)</a:t>
          </a:r>
          <a:r>
            <a:rPr lang="ar-EG" sz="3200" b="1" kern="1200" dirty="0">
              <a:solidFill>
                <a:srgbClr val="FFFF00"/>
              </a:solidFill>
            </a:rPr>
            <a:t> </a:t>
          </a:r>
          <a:r>
            <a:rPr lang="ar-SA" sz="3200" b="1" kern="1200" dirty="0">
              <a:solidFill>
                <a:srgbClr val="FFFF00"/>
              </a:solidFill>
            </a:rPr>
            <a:t>أرصدة الحسابات الحقيقية:</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EG" sz="3200" kern="1200" dirty="0"/>
            <a:t>	</a:t>
          </a:r>
          <a:r>
            <a:rPr lang="ar-SA" sz="3200" kern="1200" dirty="0"/>
            <a:t>أ -</a:t>
          </a:r>
          <a:r>
            <a:rPr lang="ar-EG" sz="3200" kern="1200" dirty="0"/>
            <a:t> </a:t>
          </a:r>
          <a:r>
            <a:rPr lang="ar-SA" sz="3200" kern="1200" dirty="0"/>
            <a:t>تنقل للفترة المالية التالية</a:t>
          </a:r>
          <a:r>
            <a:rPr lang="ar-EG" sz="3200" kern="1200" dirty="0"/>
            <a:t>     </a:t>
          </a:r>
        </a:p>
        <a:p>
          <a:pPr marL="0" lvl="0" indent="0" algn="r" defTabSz="1422400" rtl="1">
            <a:lnSpc>
              <a:spcPct val="90000"/>
            </a:lnSpc>
            <a:spcBef>
              <a:spcPct val="0"/>
            </a:spcBef>
            <a:spcAft>
              <a:spcPct val="35000"/>
            </a:spcAft>
            <a:buNone/>
          </a:pPr>
          <a:r>
            <a:rPr lang="ar-EG" sz="3200" kern="1200" dirty="0"/>
            <a:t>	</a:t>
          </a:r>
          <a:r>
            <a:rPr lang="ar-SA" sz="3200" kern="1200" dirty="0"/>
            <a:t>ب-</a:t>
          </a:r>
          <a:r>
            <a:rPr lang="ar-EG" sz="3200" kern="1200" dirty="0"/>
            <a:t> </a:t>
          </a:r>
          <a:r>
            <a:rPr lang="ar-SA" sz="3200" kern="1200" dirty="0"/>
            <a:t>يتم إقفالها في قائمة الدخل</a:t>
          </a:r>
          <a:endParaRPr lang="ar-EG" sz="3200" kern="1200" dirty="0"/>
        </a:p>
        <a:p>
          <a:pPr marL="0" lvl="0" indent="0" algn="r" defTabSz="1422400" rtl="1">
            <a:lnSpc>
              <a:spcPct val="90000"/>
            </a:lnSpc>
            <a:spcBef>
              <a:spcPct val="0"/>
            </a:spcBef>
            <a:spcAft>
              <a:spcPct val="35000"/>
            </a:spcAft>
            <a:buNone/>
          </a:pPr>
          <a:r>
            <a:rPr lang="ar-EG" sz="2800" kern="1200" dirty="0"/>
            <a:t>	</a:t>
          </a:r>
          <a:r>
            <a:rPr lang="ar-SA" sz="3200" kern="1200" dirty="0"/>
            <a:t>ج-</a:t>
          </a:r>
          <a:r>
            <a:rPr lang="ar-EG" sz="3200" kern="1200" dirty="0"/>
            <a:t> </a:t>
          </a:r>
          <a:r>
            <a:rPr lang="ar-SA" sz="3200" kern="1200" dirty="0"/>
            <a:t>تظهر في ميزانية الفترة التالية</a:t>
          </a:r>
          <a:r>
            <a:rPr lang="ar-EG" sz="3200" kern="1200" dirty="0"/>
            <a:t>  </a:t>
          </a:r>
        </a:p>
        <a:p>
          <a:pPr marL="0" lvl="0" indent="0" algn="r" defTabSz="1422400" rtl="1">
            <a:lnSpc>
              <a:spcPct val="90000"/>
            </a:lnSpc>
            <a:spcBef>
              <a:spcPct val="0"/>
            </a:spcBef>
            <a:spcAft>
              <a:spcPct val="35000"/>
            </a:spcAft>
            <a:buNone/>
          </a:pPr>
          <a:r>
            <a:rPr lang="ar-EG" sz="3200" kern="1200" dirty="0"/>
            <a:t>	</a:t>
          </a:r>
          <a:r>
            <a:rPr lang="ar-SA" sz="3200" kern="1200" dirty="0"/>
            <a:t>د -</a:t>
          </a:r>
          <a:r>
            <a:rPr lang="ar-EG" sz="3200" kern="1200" dirty="0"/>
            <a:t> </a:t>
          </a:r>
          <a:r>
            <a:rPr lang="ar-SA" sz="3200" kern="1200" dirty="0"/>
            <a:t>تطرح من أرصدة الفترة التالية</a:t>
          </a:r>
          <a:endParaRPr lang="ar-EG" sz="3200" kern="1200" dirty="0"/>
        </a:p>
      </dsp:txBody>
      <dsp:txXfrm>
        <a:off x="131120" y="131120"/>
        <a:ext cx="8119760" cy="421451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solidFill>
                <a:srgbClr val="FFFF00"/>
              </a:solidFill>
            </a:rPr>
            <a:t>أختر أفضل إجابة صحيحة لكل عبارة من العبارات التالية: </a:t>
          </a: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solidFill>
                <a:srgbClr val="FFFF00"/>
              </a:solidFill>
            </a:rPr>
            <a:t>(</a:t>
          </a:r>
          <a:r>
            <a:rPr lang="ar-EG" sz="3200" b="1" kern="1200" dirty="0">
              <a:solidFill>
                <a:srgbClr val="FFFF00"/>
              </a:solidFill>
            </a:rPr>
            <a:t>2</a:t>
          </a:r>
          <a:r>
            <a:rPr lang="ar-SA" sz="3200" b="1" kern="1200" dirty="0">
              <a:solidFill>
                <a:srgbClr val="FFFF00"/>
              </a:solidFill>
            </a:rPr>
            <a:t>)</a:t>
          </a:r>
          <a:r>
            <a:rPr lang="ar-EG" sz="3200" b="1" kern="1200" dirty="0">
              <a:solidFill>
                <a:srgbClr val="FFFF00"/>
              </a:solidFill>
            </a:rPr>
            <a:t> </a:t>
          </a:r>
          <a:r>
            <a:rPr lang="ar-SA" sz="3200" b="1" kern="1200" dirty="0">
              <a:solidFill>
                <a:srgbClr val="FFFF00"/>
              </a:solidFill>
            </a:rPr>
            <a:t>أرصدة الحسابات الاسمية:</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EG" sz="3200" b="1" kern="1200" dirty="0"/>
            <a:t>	</a:t>
          </a:r>
          <a:r>
            <a:rPr lang="ar-SA" sz="3200" b="1" kern="1200" dirty="0"/>
            <a:t>أ -</a:t>
          </a:r>
          <a:r>
            <a:rPr lang="ar-EG" sz="3200" b="1" kern="1200" dirty="0"/>
            <a:t> </a:t>
          </a:r>
          <a:r>
            <a:rPr lang="ar-SA" sz="3200" b="1" kern="1200" dirty="0"/>
            <a:t>تنقل للفترة المالية الحالية</a:t>
          </a:r>
          <a:r>
            <a:rPr lang="ar-EG" sz="3200" b="1" kern="1200" dirty="0"/>
            <a:t>           </a:t>
          </a:r>
        </a:p>
        <a:p>
          <a:pPr marL="0" lvl="0" indent="0" algn="r" defTabSz="1422400" rtl="1">
            <a:lnSpc>
              <a:spcPct val="90000"/>
            </a:lnSpc>
            <a:spcBef>
              <a:spcPct val="0"/>
            </a:spcBef>
            <a:spcAft>
              <a:spcPct val="35000"/>
            </a:spcAft>
            <a:buNone/>
          </a:pPr>
          <a:r>
            <a:rPr lang="ar-EG" sz="3200" b="1" kern="1200" dirty="0"/>
            <a:t>	</a:t>
          </a:r>
          <a:r>
            <a:rPr lang="ar-SA" sz="3200" b="1" kern="1200" dirty="0"/>
            <a:t>ب-</a:t>
          </a:r>
          <a:r>
            <a:rPr lang="ar-EG" sz="3200" b="1" kern="1200" dirty="0"/>
            <a:t> </a:t>
          </a:r>
          <a:r>
            <a:rPr lang="ar-SA" sz="3200" b="1" kern="1200" dirty="0"/>
            <a:t>تطرح من أرصدة الفترة المالية الحالية</a:t>
          </a:r>
          <a:endParaRPr lang="ar-EG" sz="3200" b="1" kern="1200" dirty="0"/>
        </a:p>
        <a:p>
          <a:pPr marL="0" lvl="0" indent="0" algn="r" defTabSz="1422400" rtl="1">
            <a:lnSpc>
              <a:spcPct val="90000"/>
            </a:lnSpc>
            <a:spcBef>
              <a:spcPct val="0"/>
            </a:spcBef>
            <a:spcAft>
              <a:spcPct val="35000"/>
            </a:spcAft>
            <a:buNone/>
          </a:pPr>
          <a:r>
            <a:rPr lang="ar-EG" sz="3200" b="1" kern="1200" dirty="0"/>
            <a:t>	</a:t>
          </a:r>
          <a:r>
            <a:rPr lang="ar-SA" sz="3200" b="1" kern="1200" dirty="0"/>
            <a:t>ج-</a:t>
          </a:r>
          <a:r>
            <a:rPr lang="ar-EG" sz="3200" b="1" kern="1200" dirty="0"/>
            <a:t> </a:t>
          </a:r>
          <a:r>
            <a:rPr lang="ar-SA" sz="3200" b="1" kern="1200" dirty="0"/>
            <a:t>يتم إقفالها في قائمة الدخل</a:t>
          </a:r>
          <a:r>
            <a:rPr lang="ar-EG" sz="3200" b="1" kern="1200" dirty="0"/>
            <a:t>                </a:t>
          </a:r>
        </a:p>
        <a:p>
          <a:pPr marL="0" lvl="0" indent="0" algn="r" defTabSz="1422400" rtl="1">
            <a:lnSpc>
              <a:spcPct val="90000"/>
            </a:lnSpc>
            <a:spcBef>
              <a:spcPct val="0"/>
            </a:spcBef>
            <a:spcAft>
              <a:spcPct val="35000"/>
            </a:spcAft>
            <a:buNone/>
          </a:pPr>
          <a:r>
            <a:rPr lang="ar-EG" sz="3200" b="1" kern="1200" dirty="0"/>
            <a:t>	</a:t>
          </a:r>
          <a:r>
            <a:rPr lang="ar-SA" sz="3200" b="1" kern="1200" dirty="0"/>
            <a:t>د </a:t>
          </a:r>
          <a:r>
            <a:rPr lang="ar-EG" sz="3200" b="1" kern="1200" dirty="0"/>
            <a:t>- </a:t>
          </a:r>
          <a:r>
            <a:rPr lang="ar-SA" sz="3200" b="1" kern="1200" dirty="0"/>
            <a:t>تظهر في ميزانية الفترة التالية</a:t>
          </a:r>
          <a:endParaRPr lang="en-US" sz="3200" b="1" kern="1200" dirty="0">
            <a:solidFill>
              <a:srgbClr val="FFFF00"/>
            </a:solidFill>
          </a:endParaRPr>
        </a:p>
      </dsp:txBody>
      <dsp:txXfrm>
        <a:off x="131120" y="131120"/>
        <a:ext cx="8119760" cy="421451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731696"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solidFill>
                <a:srgbClr val="FFFF00"/>
              </a:solidFill>
            </a:rPr>
            <a:t>أختر أفضل إجابة صحيحة لكل عبارة من العبارات التالية: </a:t>
          </a:r>
          <a:endParaRPr lang="ar-EG" sz="2800" b="1" kern="1200" dirty="0">
            <a:solidFill>
              <a:srgbClr val="FFFF00"/>
            </a:solidFill>
          </a:endParaRPr>
        </a:p>
        <a:p>
          <a:pPr marL="0" lvl="0" indent="0" algn="r" defTabSz="1244600" rtl="1">
            <a:lnSpc>
              <a:spcPct val="90000"/>
            </a:lnSpc>
            <a:spcBef>
              <a:spcPct val="0"/>
            </a:spcBef>
            <a:spcAft>
              <a:spcPct val="35000"/>
            </a:spcAft>
            <a:buNone/>
          </a:pPr>
          <a:endParaRPr lang="ar-EG" sz="2800" b="1" kern="1200" dirty="0">
            <a:solidFill>
              <a:srgbClr val="FFFF00"/>
            </a:solidFill>
          </a:endParaRPr>
        </a:p>
        <a:p>
          <a:pPr marL="0" lvl="0" indent="0" algn="r" defTabSz="1244600" rtl="1">
            <a:lnSpc>
              <a:spcPct val="90000"/>
            </a:lnSpc>
            <a:spcBef>
              <a:spcPct val="0"/>
            </a:spcBef>
            <a:spcAft>
              <a:spcPct val="35000"/>
            </a:spcAft>
            <a:buNone/>
          </a:pPr>
          <a:r>
            <a:rPr lang="ar-EG" sz="2800" b="1" kern="1200" dirty="0">
              <a:solidFill>
                <a:srgbClr val="FFFF00"/>
              </a:solidFill>
            </a:rPr>
            <a:t>(3) </a:t>
          </a:r>
          <a:r>
            <a:rPr lang="ar-SA" sz="2800" b="1" kern="1200" dirty="0">
              <a:solidFill>
                <a:srgbClr val="FFFF00"/>
              </a:solidFill>
            </a:rPr>
            <a:t>ميزان المراجعة:</a:t>
          </a:r>
          <a:endParaRPr lang="en-US" sz="2800" b="1" kern="1200" dirty="0">
            <a:solidFill>
              <a:srgbClr val="FFFF00"/>
            </a:solidFill>
          </a:endParaRPr>
        </a:p>
        <a:p>
          <a:pPr marL="0" lvl="0" indent="0" algn="r" defTabSz="1244600" rtl="1">
            <a:lnSpc>
              <a:spcPct val="90000"/>
            </a:lnSpc>
            <a:spcBef>
              <a:spcPct val="0"/>
            </a:spcBef>
            <a:spcAft>
              <a:spcPct val="35000"/>
            </a:spcAft>
            <a:buNone/>
          </a:pPr>
          <a:r>
            <a:rPr lang="ar-EG" sz="2800" b="1" kern="1200" dirty="0"/>
            <a:t>	</a:t>
          </a:r>
          <a:r>
            <a:rPr lang="ar-SA" sz="2800" b="1" kern="1200" dirty="0"/>
            <a:t>أ  -</a:t>
          </a:r>
          <a:r>
            <a:rPr lang="ar-EG" sz="2800" b="1" kern="1200" dirty="0"/>
            <a:t> </a:t>
          </a:r>
          <a:r>
            <a:rPr lang="ar-SA" sz="2800" b="1" kern="1200" dirty="0"/>
            <a:t>قائمة بأرصدة حسابات المنشأة في تاريخ محدد</a:t>
          </a:r>
          <a:endParaRPr lang="en-US" sz="2800" b="1" kern="1200" dirty="0"/>
        </a:p>
        <a:p>
          <a:pPr marL="0" lvl="0" indent="0" algn="r" defTabSz="1244600" rtl="1">
            <a:lnSpc>
              <a:spcPct val="90000"/>
            </a:lnSpc>
            <a:spcBef>
              <a:spcPct val="0"/>
            </a:spcBef>
            <a:spcAft>
              <a:spcPct val="35000"/>
            </a:spcAft>
            <a:buNone/>
          </a:pPr>
          <a:r>
            <a:rPr lang="ar-EG" sz="2800" b="1" kern="1200" dirty="0"/>
            <a:t>	</a:t>
          </a:r>
          <a:r>
            <a:rPr lang="ar-SA" sz="2800" b="1" kern="1200" dirty="0"/>
            <a:t>ب -</a:t>
          </a:r>
          <a:r>
            <a:rPr lang="ar-EG" sz="2800" b="1" kern="1200" dirty="0"/>
            <a:t> </a:t>
          </a:r>
          <a:r>
            <a:rPr lang="ar-SA" sz="2800" b="1" kern="1200" dirty="0"/>
            <a:t>يقدم تأكيداً قاطعاً بعدم وجود أخطاء</a:t>
          </a:r>
          <a:endParaRPr lang="en-US" sz="2800" b="1" kern="1200" dirty="0"/>
        </a:p>
        <a:p>
          <a:pPr marL="0" lvl="0" indent="0" algn="r" defTabSz="1244600" rtl="1">
            <a:lnSpc>
              <a:spcPct val="90000"/>
            </a:lnSpc>
            <a:spcBef>
              <a:spcPct val="0"/>
            </a:spcBef>
            <a:spcAft>
              <a:spcPct val="35000"/>
            </a:spcAft>
            <a:buNone/>
          </a:pPr>
          <a:r>
            <a:rPr lang="ar-EG" sz="2800" b="1" kern="1200" dirty="0"/>
            <a:t>	</a:t>
          </a:r>
          <a:r>
            <a:rPr lang="ar-SA" sz="2600" b="1" kern="1200" dirty="0"/>
            <a:t>ج -</a:t>
          </a:r>
          <a:r>
            <a:rPr lang="ar-EG" sz="2600" b="1" kern="1200" dirty="0"/>
            <a:t> </a:t>
          </a:r>
          <a:r>
            <a:rPr lang="ar-SA" sz="2600" b="1" kern="1200" dirty="0"/>
            <a:t>سجل يخصص فيه صفحة لكل حساب من حسابات المنشأة</a:t>
          </a:r>
          <a:endParaRPr lang="en-US" sz="2600" b="1" kern="1200" dirty="0"/>
        </a:p>
        <a:p>
          <a:pPr marL="0" lvl="0" indent="0" algn="r" defTabSz="1244600" rtl="1">
            <a:lnSpc>
              <a:spcPct val="90000"/>
            </a:lnSpc>
            <a:spcBef>
              <a:spcPct val="0"/>
            </a:spcBef>
            <a:spcAft>
              <a:spcPct val="35000"/>
            </a:spcAft>
            <a:buNone/>
          </a:pPr>
          <a:r>
            <a:rPr lang="ar-EG" sz="2400" b="1" kern="1200" dirty="0"/>
            <a:t>	</a:t>
          </a:r>
          <a:r>
            <a:rPr lang="ar-SA" sz="2600" b="1" kern="1200" dirty="0"/>
            <a:t>د -</a:t>
          </a:r>
          <a:r>
            <a:rPr lang="ar-EG" sz="2600" b="1" kern="1200" dirty="0"/>
            <a:t> </a:t>
          </a:r>
          <a:r>
            <a:rPr lang="ar-SA" sz="2600" b="1" kern="1200" dirty="0"/>
            <a:t>يتضمن أرصدة حسابات الأصول والخصوم وحقوق الملكية فقط</a:t>
          </a:r>
          <a:endParaRPr lang="ar-EG" sz="2600" b="1" kern="1200" dirty="0"/>
        </a:p>
        <a:p>
          <a:pPr marL="0" lvl="0" indent="0" algn="r" defTabSz="1244600" rtl="1">
            <a:lnSpc>
              <a:spcPct val="90000"/>
            </a:lnSpc>
            <a:spcBef>
              <a:spcPct val="0"/>
            </a:spcBef>
            <a:spcAft>
              <a:spcPct val="35000"/>
            </a:spcAft>
            <a:buNone/>
          </a:pPr>
          <a:endParaRPr lang="en-US" sz="2000" b="1" kern="1200" dirty="0"/>
        </a:p>
      </dsp:txBody>
      <dsp:txXfrm>
        <a:off x="131120" y="131120"/>
        <a:ext cx="8469456" cy="421451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solidFill>
                <a:srgbClr val="FFFF00"/>
              </a:solidFill>
            </a:rPr>
            <a:t>أختر أفضل إجابة صحيحة لكل عبارة من العبارات التالية: </a:t>
          </a:r>
          <a:endParaRPr lang="ar-EG" sz="2800" b="1" kern="1200" dirty="0">
            <a:solidFill>
              <a:srgbClr val="FFFF00"/>
            </a:solidFill>
          </a:endParaRPr>
        </a:p>
        <a:p>
          <a:pPr marL="0" lvl="0" indent="0" algn="r" defTabSz="1244600" rtl="1">
            <a:lnSpc>
              <a:spcPct val="90000"/>
            </a:lnSpc>
            <a:spcBef>
              <a:spcPct val="0"/>
            </a:spcBef>
            <a:spcAft>
              <a:spcPct val="35000"/>
            </a:spcAft>
            <a:buNone/>
          </a:pP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800" b="1" kern="1200" dirty="0">
              <a:solidFill>
                <a:srgbClr val="FFFF00"/>
              </a:solidFill>
            </a:rPr>
            <a:t>(</a:t>
          </a:r>
          <a:r>
            <a:rPr lang="ar-EG" sz="2800" b="1" kern="1200" dirty="0">
              <a:solidFill>
                <a:srgbClr val="FFFF00"/>
              </a:solidFill>
            </a:rPr>
            <a:t>4</a:t>
          </a:r>
          <a:r>
            <a:rPr lang="ar-SA" sz="2800" b="1" kern="1200" dirty="0">
              <a:solidFill>
                <a:srgbClr val="FFFF00"/>
              </a:solidFill>
            </a:rPr>
            <a:t>)</a:t>
          </a:r>
          <a:r>
            <a:rPr lang="ar-EG" sz="2800" b="1" kern="1200" dirty="0">
              <a:solidFill>
                <a:srgbClr val="FFFF00"/>
              </a:solidFill>
            </a:rPr>
            <a:t> </a:t>
          </a:r>
          <a:r>
            <a:rPr lang="ar-SA" sz="2800" b="1" kern="1200" dirty="0">
              <a:solidFill>
                <a:srgbClr val="FFFF00"/>
              </a:solidFill>
            </a:rPr>
            <a:t>الحسابات ذات الأرصدة المدينة بطبيعتها:</a:t>
          </a:r>
          <a:endParaRPr lang="en-US" sz="2800" b="1" kern="1200" dirty="0">
            <a:solidFill>
              <a:srgbClr val="FFFF00"/>
            </a:solidFill>
          </a:endParaRPr>
        </a:p>
        <a:p>
          <a:pPr marL="0" lvl="0" indent="0" algn="r" defTabSz="1244600" rtl="1">
            <a:lnSpc>
              <a:spcPct val="90000"/>
            </a:lnSpc>
            <a:spcBef>
              <a:spcPct val="0"/>
            </a:spcBef>
            <a:spcAft>
              <a:spcPct val="35000"/>
            </a:spcAft>
            <a:buNone/>
          </a:pPr>
          <a:r>
            <a:rPr lang="ar-EG" sz="2800" b="1" kern="1200" dirty="0"/>
            <a:t>	</a:t>
          </a:r>
          <a:r>
            <a:rPr lang="ar-SA" sz="2800" b="1" kern="1200" dirty="0"/>
            <a:t>أ  -الأصول والخصوم وحقوق الملكية</a:t>
          </a:r>
          <a:endParaRPr lang="en-US" sz="2800" b="1" kern="1200" dirty="0"/>
        </a:p>
        <a:p>
          <a:pPr marL="0" lvl="0" indent="0" algn="r" defTabSz="1244600" rtl="1">
            <a:lnSpc>
              <a:spcPct val="90000"/>
            </a:lnSpc>
            <a:spcBef>
              <a:spcPct val="0"/>
            </a:spcBef>
            <a:spcAft>
              <a:spcPct val="35000"/>
            </a:spcAft>
            <a:buNone/>
          </a:pPr>
          <a:r>
            <a:rPr lang="ar-EG" sz="2800" b="1" kern="1200" dirty="0"/>
            <a:t>	</a:t>
          </a:r>
          <a:r>
            <a:rPr lang="ar-SA" sz="2800" b="1" kern="1200" dirty="0"/>
            <a:t>ب -الأصول والخصوم والمصروفات</a:t>
          </a:r>
          <a:endParaRPr lang="en-US" sz="2800" b="1" kern="1200" dirty="0"/>
        </a:p>
        <a:p>
          <a:pPr marL="0" lvl="0" indent="0" algn="r" defTabSz="1244600" rtl="1">
            <a:lnSpc>
              <a:spcPct val="90000"/>
            </a:lnSpc>
            <a:spcBef>
              <a:spcPct val="0"/>
            </a:spcBef>
            <a:spcAft>
              <a:spcPct val="35000"/>
            </a:spcAft>
            <a:buNone/>
          </a:pPr>
          <a:r>
            <a:rPr lang="ar-EG" sz="2800" b="1" kern="1200" dirty="0"/>
            <a:t>	</a:t>
          </a:r>
          <a:r>
            <a:rPr lang="ar-SA" sz="2800" b="1" kern="1200" dirty="0"/>
            <a:t>ج -</a:t>
          </a:r>
          <a:r>
            <a:rPr lang="ar-EG" sz="2800" b="1" kern="1200" dirty="0"/>
            <a:t> </a:t>
          </a:r>
          <a:r>
            <a:rPr lang="ar-SA" sz="2800" b="1" kern="1200" dirty="0"/>
            <a:t>الأصول والمصروفات والمسحوبات</a:t>
          </a:r>
          <a:endParaRPr lang="en-US" sz="2800" b="1" kern="1200" dirty="0"/>
        </a:p>
        <a:p>
          <a:pPr marL="0" lvl="0" indent="0" algn="r" defTabSz="1244600" rtl="1">
            <a:lnSpc>
              <a:spcPct val="90000"/>
            </a:lnSpc>
            <a:spcBef>
              <a:spcPct val="0"/>
            </a:spcBef>
            <a:spcAft>
              <a:spcPct val="35000"/>
            </a:spcAft>
            <a:buNone/>
          </a:pPr>
          <a:r>
            <a:rPr lang="ar-EG" sz="2800" b="1" kern="1200" dirty="0"/>
            <a:t>	</a:t>
          </a:r>
          <a:r>
            <a:rPr lang="ar-SA" sz="2800" b="1" kern="1200" dirty="0"/>
            <a:t>د -</a:t>
          </a:r>
          <a:r>
            <a:rPr lang="ar-EG" sz="2800" b="1" kern="1200" dirty="0"/>
            <a:t> </a:t>
          </a:r>
          <a:r>
            <a:rPr lang="ar-SA" sz="2800" b="1" kern="1200" dirty="0"/>
            <a:t>المصروفات والإيرادات</a:t>
          </a:r>
          <a:endParaRPr lang="ar-EG" sz="2800" b="1" kern="1200" dirty="0"/>
        </a:p>
        <a:p>
          <a:pPr marL="0" lvl="0" indent="0" algn="r" defTabSz="1244600" rtl="1">
            <a:lnSpc>
              <a:spcPct val="90000"/>
            </a:lnSpc>
            <a:spcBef>
              <a:spcPct val="0"/>
            </a:spcBef>
            <a:spcAft>
              <a:spcPct val="35000"/>
            </a:spcAft>
            <a:buNone/>
          </a:pPr>
          <a:endParaRPr lang="en-US" sz="2800" b="1" kern="1200" dirty="0"/>
        </a:p>
      </dsp:txBody>
      <dsp:txXfrm>
        <a:off x="131120" y="131120"/>
        <a:ext cx="8119760" cy="421451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solidFill>
                <a:srgbClr val="FFFF00"/>
              </a:solidFill>
            </a:rPr>
            <a:t>أختر أفضل إجابة صحيحة لكل عبارة من العبارات التالية: </a:t>
          </a:r>
          <a:endParaRPr lang="ar-EG" sz="2800" b="1" kern="1200" dirty="0">
            <a:solidFill>
              <a:srgbClr val="FFFF00"/>
            </a:solidFill>
          </a:endParaRPr>
        </a:p>
        <a:p>
          <a:pPr marL="0" lvl="0" indent="0" algn="r" defTabSz="1244600" rtl="1">
            <a:lnSpc>
              <a:spcPct val="90000"/>
            </a:lnSpc>
            <a:spcBef>
              <a:spcPct val="0"/>
            </a:spcBef>
            <a:spcAft>
              <a:spcPct val="35000"/>
            </a:spcAft>
            <a:buNone/>
          </a:pP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800" b="1" kern="1200" dirty="0">
              <a:solidFill>
                <a:srgbClr val="FFFF00"/>
              </a:solidFill>
            </a:rPr>
            <a:t>(</a:t>
          </a:r>
          <a:r>
            <a:rPr lang="ar-EG" sz="2800" b="1" kern="1200" dirty="0">
              <a:solidFill>
                <a:srgbClr val="FFFF00"/>
              </a:solidFill>
            </a:rPr>
            <a:t>5</a:t>
          </a:r>
          <a:r>
            <a:rPr lang="ar-SA" sz="2800" b="1" kern="1200" dirty="0">
              <a:solidFill>
                <a:srgbClr val="FFFF00"/>
              </a:solidFill>
            </a:rPr>
            <a:t>)</a:t>
          </a:r>
          <a:r>
            <a:rPr lang="ar-EG" sz="2800" b="1" kern="1200" dirty="0">
              <a:solidFill>
                <a:srgbClr val="FFFF00"/>
              </a:solidFill>
            </a:rPr>
            <a:t> </a:t>
          </a:r>
          <a:r>
            <a:rPr lang="ar-SA" sz="2800" b="1" kern="1200" dirty="0">
              <a:solidFill>
                <a:srgbClr val="FFFF00"/>
              </a:solidFill>
            </a:rPr>
            <a:t>الحسابات ذات الأرصدة الدائنة بطبيعتها:</a:t>
          </a:r>
          <a:endParaRPr lang="ar-EG" sz="2800" b="1" kern="1200" dirty="0">
            <a:solidFill>
              <a:srgbClr val="FFFF00"/>
            </a:solidFill>
          </a:endParaRPr>
        </a:p>
        <a:p>
          <a:pPr marL="0" lvl="0" indent="0" algn="r" defTabSz="1244600" rtl="1">
            <a:lnSpc>
              <a:spcPct val="90000"/>
            </a:lnSpc>
            <a:spcBef>
              <a:spcPct val="0"/>
            </a:spcBef>
            <a:spcAft>
              <a:spcPct val="35000"/>
            </a:spcAft>
            <a:buNone/>
          </a:pPr>
          <a:r>
            <a:rPr lang="ar-EG" sz="2800" b="1" kern="1200" dirty="0"/>
            <a:t>	</a:t>
          </a:r>
          <a:r>
            <a:rPr lang="ar-SA" sz="2800" b="1" kern="1200" dirty="0"/>
            <a:t>أ -</a:t>
          </a:r>
          <a:r>
            <a:rPr lang="ar-EG" sz="2800" b="1" kern="1200" dirty="0"/>
            <a:t> </a:t>
          </a:r>
          <a:r>
            <a:rPr lang="ar-SA" sz="2800" b="1" kern="1200" dirty="0"/>
            <a:t>الحسابات الحقيقية</a:t>
          </a:r>
          <a:r>
            <a:rPr lang="ar-EG" sz="2800" b="1" kern="1200" dirty="0"/>
            <a:t>                  </a:t>
          </a:r>
        </a:p>
        <a:p>
          <a:pPr marL="0" lvl="0" indent="0" algn="r" defTabSz="1244600" rtl="1">
            <a:lnSpc>
              <a:spcPct val="90000"/>
            </a:lnSpc>
            <a:spcBef>
              <a:spcPct val="0"/>
            </a:spcBef>
            <a:spcAft>
              <a:spcPct val="35000"/>
            </a:spcAft>
            <a:buNone/>
          </a:pPr>
          <a:r>
            <a:rPr lang="ar-EG" sz="2800" b="1" kern="1200" dirty="0"/>
            <a:t>	</a:t>
          </a:r>
          <a:r>
            <a:rPr lang="ar-SA" sz="2800" b="1" kern="1200" dirty="0"/>
            <a:t>ب-</a:t>
          </a:r>
          <a:r>
            <a:rPr lang="ar-EG" sz="2800" b="1" kern="1200" dirty="0"/>
            <a:t> </a:t>
          </a:r>
          <a:r>
            <a:rPr lang="ar-SA" sz="2800" b="1" kern="1200" dirty="0"/>
            <a:t>الحسابات الاسمية</a:t>
          </a:r>
          <a:endParaRPr lang="ar-EG" sz="2800" b="1" kern="1200" dirty="0"/>
        </a:p>
        <a:p>
          <a:pPr marL="0" lvl="0" indent="0" algn="r" defTabSz="1244600" rtl="1">
            <a:lnSpc>
              <a:spcPct val="90000"/>
            </a:lnSpc>
            <a:spcBef>
              <a:spcPct val="0"/>
            </a:spcBef>
            <a:spcAft>
              <a:spcPct val="35000"/>
            </a:spcAft>
            <a:buNone/>
          </a:pPr>
          <a:r>
            <a:rPr lang="ar-EG" sz="2800" b="1" kern="1200" dirty="0"/>
            <a:t>	</a:t>
          </a:r>
          <a:r>
            <a:rPr lang="ar-SA" sz="2800" b="1" kern="1200" dirty="0"/>
            <a:t>ج-</a:t>
          </a:r>
          <a:r>
            <a:rPr lang="ar-EG" sz="2800" b="1" kern="1200" dirty="0"/>
            <a:t> ا</a:t>
          </a:r>
          <a:r>
            <a:rPr lang="ar-SA" sz="2800" b="1" kern="1200" dirty="0"/>
            <a:t>لأصول والخصوم والمصروفات</a:t>
          </a:r>
          <a:r>
            <a:rPr lang="ar-EG" sz="2800" b="1" kern="1200" dirty="0"/>
            <a:t>        </a:t>
          </a:r>
        </a:p>
        <a:p>
          <a:pPr marL="0" lvl="0" indent="0" algn="r" defTabSz="1244600" rtl="1">
            <a:lnSpc>
              <a:spcPct val="90000"/>
            </a:lnSpc>
            <a:spcBef>
              <a:spcPct val="0"/>
            </a:spcBef>
            <a:spcAft>
              <a:spcPct val="35000"/>
            </a:spcAft>
            <a:buNone/>
          </a:pPr>
          <a:r>
            <a:rPr lang="ar-EG" sz="2800" b="1" kern="1200" dirty="0"/>
            <a:t>	</a:t>
          </a:r>
          <a:r>
            <a:rPr lang="ar-SA" sz="2800" b="1" kern="1200" dirty="0"/>
            <a:t>د -</a:t>
          </a:r>
          <a:r>
            <a:rPr lang="ar-EG" sz="2800" b="1" kern="1200" dirty="0"/>
            <a:t> </a:t>
          </a:r>
          <a:r>
            <a:rPr lang="ar-SA" sz="2800" b="1" kern="1200" dirty="0"/>
            <a:t>الخصوم ورأس المال والإيرادات</a:t>
          </a:r>
          <a:endParaRPr lang="ar-EG" sz="2800" b="1" kern="1200" dirty="0"/>
        </a:p>
      </dsp:txBody>
      <dsp:txXfrm>
        <a:off x="131120" y="131120"/>
        <a:ext cx="8119760" cy="421451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solidFill>
                <a:srgbClr val="FFFF00"/>
              </a:solidFill>
            </a:rPr>
            <a:t>أختر أفضل إجابة صحيحة لكل عبارة من العبارات التالية: </a:t>
          </a:r>
          <a:endParaRPr lang="ar-EG" sz="2800" b="1" kern="1200" dirty="0">
            <a:solidFill>
              <a:srgbClr val="FFFF00"/>
            </a:solidFill>
          </a:endParaRPr>
        </a:p>
        <a:p>
          <a:pPr marL="0" lvl="0" indent="0" algn="r" defTabSz="1244600" rtl="1">
            <a:lnSpc>
              <a:spcPct val="90000"/>
            </a:lnSpc>
            <a:spcBef>
              <a:spcPct val="0"/>
            </a:spcBef>
            <a:spcAft>
              <a:spcPct val="35000"/>
            </a:spcAft>
            <a:buNone/>
          </a:pP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800" b="1" kern="1200" dirty="0">
              <a:solidFill>
                <a:srgbClr val="FFFF00"/>
              </a:solidFill>
            </a:rPr>
            <a:t>(</a:t>
          </a:r>
          <a:r>
            <a:rPr lang="ar-EG" sz="2800" b="1" kern="1200" dirty="0">
              <a:solidFill>
                <a:srgbClr val="FFFF00"/>
              </a:solidFill>
            </a:rPr>
            <a:t>6</a:t>
          </a:r>
          <a:r>
            <a:rPr lang="ar-SA" sz="2800" b="1" kern="1200" dirty="0">
              <a:solidFill>
                <a:srgbClr val="FFFF00"/>
              </a:solidFill>
            </a:rPr>
            <a:t>)</a:t>
          </a:r>
          <a:r>
            <a:rPr lang="ar-EG" sz="2800" b="1" kern="1200" dirty="0">
              <a:solidFill>
                <a:srgbClr val="FFFF00"/>
              </a:solidFill>
            </a:rPr>
            <a:t> </a:t>
          </a:r>
          <a:r>
            <a:rPr lang="ar-SA" sz="2800" b="1" kern="1200" dirty="0">
              <a:solidFill>
                <a:srgbClr val="FFFF00"/>
              </a:solidFill>
            </a:rPr>
            <a:t>الرصيد الطبيعي لحساب إيرادات الخدمات:</a:t>
          </a:r>
          <a:endParaRPr lang="ar-EG" sz="2800" b="1" kern="1200" dirty="0">
            <a:solidFill>
              <a:srgbClr val="FFFF00"/>
            </a:solidFill>
          </a:endParaRPr>
        </a:p>
        <a:p>
          <a:pPr marL="0" lvl="0" indent="0" algn="r" defTabSz="1244600" rtl="1">
            <a:lnSpc>
              <a:spcPct val="90000"/>
            </a:lnSpc>
            <a:spcBef>
              <a:spcPct val="0"/>
            </a:spcBef>
            <a:spcAft>
              <a:spcPct val="35000"/>
            </a:spcAft>
            <a:buNone/>
          </a:pPr>
          <a:r>
            <a:rPr lang="ar-EG" sz="2800" b="1" kern="1200" dirty="0"/>
            <a:t>	</a:t>
          </a:r>
          <a:r>
            <a:rPr lang="ar-SA" sz="2800" b="1" kern="1200" dirty="0"/>
            <a:t>أ -</a:t>
          </a:r>
          <a:r>
            <a:rPr lang="ar-EG" sz="2800" b="1" kern="1200" dirty="0"/>
            <a:t> </a:t>
          </a:r>
          <a:r>
            <a:rPr lang="ar-SA" sz="2800" b="1" kern="1200" dirty="0"/>
            <a:t>مديناً دائماً</a:t>
          </a:r>
          <a:r>
            <a:rPr lang="ar-EG" sz="2800" b="1" kern="1200" dirty="0"/>
            <a:t>                                  </a:t>
          </a:r>
        </a:p>
        <a:p>
          <a:pPr marL="0" lvl="0" indent="0" algn="r" defTabSz="1244600" rtl="1">
            <a:lnSpc>
              <a:spcPct val="90000"/>
            </a:lnSpc>
            <a:spcBef>
              <a:spcPct val="0"/>
            </a:spcBef>
            <a:spcAft>
              <a:spcPct val="35000"/>
            </a:spcAft>
            <a:buNone/>
          </a:pPr>
          <a:r>
            <a:rPr lang="ar-EG" sz="2800" b="1" kern="1200" dirty="0"/>
            <a:t>	</a:t>
          </a:r>
          <a:r>
            <a:rPr lang="ar-SA" sz="2800" b="1" kern="1200" dirty="0"/>
            <a:t>ب -</a:t>
          </a:r>
          <a:r>
            <a:rPr lang="ar-EG" sz="2800" b="1" kern="1200" dirty="0"/>
            <a:t> </a:t>
          </a:r>
          <a:r>
            <a:rPr lang="ar-SA" sz="2800" b="1" kern="1200" dirty="0"/>
            <a:t>دائناً دائماً</a:t>
          </a:r>
          <a:endParaRPr lang="ar-EG" sz="2800" b="1" kern="1200" dirty="0"/>
        </a:p>
        <a:p>
          <a:pPr marL="0" lvl="0" indent="0" algn="r" defTabSz="1244600" rtl="1">
            <a:lnSpc>
              <a:spcPct val="90000"/>
            </a:lnSpc>
            <a:spcBef>
              <a:spcPct val="0"/>
            </a:spcBef>
            <a:spcAft>
              <a:spcPct val="35000"/>
            </a:spcAft>
            <a:buNone/>
          </a:pPr>
          <a:r>
            <a:rPr lang="ar-EG" sz="2800" b="1" kern="1200" dirty="0"/>
            <a:t>	</a:t>
          </a:r>
          <a:r>
            <a:rPr lang="ar-SA" sz="2800" b="1" kern="1200" dirty="0"/>
            <a:t>ج-</a:t>
          </a:r>
          <a:r>
            <a:rPr lang="ar-EG" sz="2800" b="1" kern="1200" dirty="0"/>
            <a:t> </a:t>
          </a:r>
          <a:r>
            <a:rPr lang="ar-SA" sz="2800" b="1" kern="1200" dirty="0"/>
            <a:t>قد يكون مديناً أو دائناً</a:t>
          </a:r>
          <a:r>
            <a:rPr lang="ar-EG" sz="2800" b="1" kern="1200" dirty="0"/>
            <a:t>                     </a:t>
          </a:r>
        </a:p>
        <a:p>
          <a:pPr marL="0" lvl="0" indent="0" algn="r" defTabSz="1244600" rtl="1">
            <a:lnSpc>
              <a:spcPct val="90000"/>
            </a:lnSpc>
            <a:spcBef>
              <a:spcPct val="0"/>
            </a:spcBef>
            <a:spcAft>
              <a:spcPct val="35000"/>
            </a:spcAft>
            <a:buNone/>
          </a:pPr>
          <a:r>
            <a:rPr lang="ar-EG" sz="2800" b="1" kern="1200" dirty="0"/>
            <a:t>	</a:t>
          </a:r>
          <a:r>
            <a:rPr lang="ar-SA" sz="2800" b="1" kern="1200" dirty="0"/>
            <a:t>د –</a:t>
          </a:r>
          <a:r>
            <a:rPr lang="ar-EG" sz="2800" b="1" kern="1200" dirty="0"/>
            <a:t> </a:t>
          </a:r>
          <a:r>
            <a:rPr lang="ar-SA" sz="2800" b="1" kern="1200" dirty="0"/>
            <a:t>صفردائماً</a:t>
          </a:r>
          <a:r>
            <a:rPr lang="ar-EG" sz="2800" b="1" kern="1200" dirty="0"/>
            <a:t> </a:t>
          </a:r>
          <a:endParaRPr lang="en-US" sz="2800" b="1" kern="1200" dirty="0"/>
        </a:p>
      </dsp:txBody>
      <dsp:txXfrm>
        <a:off x="131120" y="131120"/>
        <a:ext cx="8119760" cy="421451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solidFill>
                <a:srgbClr val="FFFF00"/>
              </a:solidFill>
            </a:rPr>
            <a:t>أختر أفضل إجابة صحيحة لكل عبارة من العبارات التالية: </a:t>
          </a:r>
          <a:endParaRPr lang="ar-EG" sz="2800" b="1" kern="1200" dirty="0">
            <a:solidFill>
              <a:srgbClr val="FFFF00"/>
            </a:solidFill>
          </a:endParaRPr>
        </a:p>
        <a:p>
          <a:pPr marL="0" lvl="0" indent="0" algn="r" defTabSz="1244600" rtl="1">
            <a:lnSpc>
              <a:spcPct val="90000"/>
            </a:lnSpc>
            <a:spcBef>
              <a:spcPct val="0"/>
            </a:spcBef>
            <a:spcAft>
              <a:spcPct val="35000"/>
            </a:spcAft>
            <a:buNone/>
          </a:pPr>
          <a:endParaRPr lang="ar-EG" sz="1200" b="1" kern="1200" dirty="0">
            <a:solidFill>
              <a:srgbClr val="FFFF00"/>
            </a:solidFill>
          </a:endParaRPr>
        </a:p>
        <a:p>
          <a:pPr marL="0" lvl="0" indent="0" algn="r" defTabSz="1244600" rtl="1">
            <a:lnSpc>
              <a:spcPct val="90000"/>
            </a:lnSpc>
            <a:spcBef>
              <a:spcPct val="0"/>
            </a:spcBef>
            <a:spcAft>
              <a:spcPct val="35000"/>
            </a:spcAft>
            <a:buNone/>
          </a:pPr>
          <a:r>
            <a:rPr lang="ar-EG" sz="2800" b="1" kern="1200" dirty="0">
              <a:solidFill>
                <a:srgbClr val="FFFF00"/>
              </a:solidFill>
            </a:rPr>
            <a:t>(7</a:t>
          </a:r>
          <a:r>
            <a:rPr lang="ar-SA" sz="2800" b="1" kern="1200" dirty="0">
              <a:solidFill>
                <a:srgbClr val="FFFF00"/>
              </a:solidFill>
            </a:rPr>
            <a:t>)</a:t>
          </a:r>
          <a:r>
            <a:rPr lang="ar-EG" sz="2800" b="1" kern="1200" dirty="0">
              <a:solidFill>
                <a:srgbClr val="FFFF00"/>
              </a:solidFill>
            </a:rPr>
            <a:t> </a:t>
          </a:r>
          <a:r>
            <a:rPr lang="ar-SA" sz="2800" b="1" kern="1200" dirty="0">
              <a:solidFill>
                <a:srgbClr val="FFFF00"/>
              </a:solidFill>
            </a:rPr>
            <a:t>القيد المركب</a:t>
          </a:r>
          <a:endParaRPr lang="en-US" sz="2800" b="1" kern="1200" dirty="0">
            <a:solidFill>
              <a:srgbClr val="FFFF00"/>
            </a:solidFill>
          </a:endParaRPr>
        </a:p>
        <a:p>
          <a:pPr marL="0" lvl="0" indent="0" algn="r" defTabSz="1244600" rtl="1">
            <a:lnSpc>
              <a:spcPct val="90000"/>
            </a:lnSpc>
            <a:spcBef>
              <a:spcPct val="0"/>
            </a:spcBef>
            <a:spcAft>
              <a:spcPct val="35000"/>
            </a:spcAft>
            <a:buNone/>
          </a:pPr>
          <a:r>
            <a:rPr lang="ar-SA" sz="2800" b="1" kern="1200" dirty="0"/>
            <a:t>أ  -</a:t>
          </a:r>
          <a:r>
            <a:rPr lang="ar-EG" sz="2800" b="1" kern="1200" dirty="0"/>
            <a:t> </a:t>
          </a:r>
          <a:r>
            <a:rPr lang="ar-SA" sz="2800" b="1" kern="1200" dirty="0"/>
            <a:t>يتضمن أكثر من حساب في الطرف المدين فقط</a:t>
          </a:r>
          <a:endParaRPr lang="en-US" sz="2800" b="1" kern="1200" dirty="0"/>
        </a:p>
        <a:p>
          <a:pPr marL="0" lvl="0" indent="0" algn="r" defTabSz="1244600" rtl="1">
            <a:lnSpc>
              <a:spcPct val="90000"/>
            </a:lnSpc>
            <a:spcBef>
              <a:spcPct val="0"/>
            </a:spcBef>
            <a:spcAft>
              <a:spcPct val="35000"/>
            </a:spcAft>
            <a:buNone/>
          </a:pPr>
          <a:r>
            <a:rPr lang="ar-SA" sz="2800" b="1" kern="1200" dirty="0"/>
            <a:t>ب -</a:t>
          </a:r>
          <a:r>
            <a:rPr lang="ar-EG" sz="2800" b="1" kern="1200" dirty="0"/>
            <a:t> </a:t>
          </a:r>
          <a:r>
            <a:rPr lang="ar-SA" sz="2800" b="1" kern="1200" dirty="0"/>
            <a:t>يتضمن أكثر من حساب في الطرف الدائن فقط</a:t>
          </a:r>
          <a:endParaRPr lang="en-US" sz="2800" b="1" kern="1200" dirty="0"/>
        </a:p>
        <a:p>
          <a:pPr marL="0" lvl="0" indent="0" algn="r" defTabSz="1244600" rtl="1">
            <a:lnSpc>
              <a:spcPct val="90000"/>
            </a:lnSpc>
            <a:spcBef>
              <a:spcPct val="0"/>
            </a:spcBef>
            <a:spcAft>
              <a:spcPct val="35000"/>
            </a:spcAft>
            <a:buNone/>
          </a:pPr>
          <a:r>
            <a:rPr lang="ar-SA" sz="2800" b="1" kern="1200" dirty="0"/>
            <a:t>ج -</a:t>
          </a:r>
          <a:r>
            <a:rPr lang="ar-EG" sz="2800" b="1" kern="1200" dirty="0"/>
            <a:t> </a:t>
          </a:r>
          <a:r>
            <a:rPr lang="ar-SA" sz="2800" b="1" kern="1200" dirty="0"/>
            <a:t>يتضمن أكثر من حساب في كل من الطرف المدين أو الطرف الدائن أو كليهما</a:t>
          </a:r>
          <a:endParaRPr lang="en-US" sz="2800" b="1" kern="1200" dirty="0"/>
        </a:p>
        <a:p>
          <a:pPr marL="0" lvl="0" indent="0" algn="r" defTabSz="1244600" rtl="1">
            <a:lnSpc>
              <a:spcPct val="90000"/>
            </a:lnSpc>
            <a:spcBef>
              <a:spcPct val="0"/>
            </a:spcBef>
            <a:spcAft>
              <a:spcPct val="35000"/>
            </a:spcAft>
            <a:buNone/>
          </a:pPr>
          <a:r>
            <a:rPr lang="ar-SA" sz="2800" b="1" kern="1200" dirty="0"/>
            <a:t>د -</a:t>
          </a:r>
          <a:r>
            <a:rPr lang="ar-EG" sz="2800" b="1" kern="1200" dirty="0"/>
            <a:t>ل</a:t>
          </a:r>
          <a:r>
            <a:rPr lang="ar-SA" sz="2800" b="1" kern="1200" dirty="0"/>
            <a:t>ا يتضمن أكثر من حساب في كل من الطرف المدين والطرف الدائن</a:t>
          </a:r>
          <a:endParaRPr lang="en-US" sz="2800" b="1" kern="1200" dirty="0"/>
        </a:p>
      </dsp:txBody>
      <dsp:txXfrm>
        <a:off x="131120" y="131120"/>
        <a:ext cx="8119760" cy="4214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endParaRPr lang="ar-EG" sz="3200" b="1" u="sng" kern="1200" dirty="0">
            <a:solidFill>
              <a:srgbClr val="FFFF00"/>
            </a:solidFill>
          </a:endParaRPr>
        </a:p>
        <a:p>
          <a:pPr marL="0" lvl="0" indent="0" algn="just" defTabSz="1422400" rtl="1">
            <a:lnSpc>
              <a:spcPct val="90000"/>
            </a:lnSpc>
            <a:spcBef>
              <a:spcPct val="0"/>
            </a:spcBef>
            <a:spcAft>
              <a:spcPct val="35000"/>
            </a:spcAft>
            <a:buNone/>
          </a:pPr>
          <a:endParaRPr lang="ar-EG" sz="3200" b="1" u="sng" kern="1200" dirty="0">
            <a:solidFill>
              <a:srgbClr val="FFFF00"/>
            </a:solidFill>
          </a:endParaRPr>
        </a:p>
        <a:p>
          <a:pPr marL="0" lvl="0" indent="0" algn="just" defTabSz="1422400" rtl="1">
            <a:lnSpc>
              <a:spcPct val="90000"/>
            </a:lnSpc>
            <a:spcBef>
              <a:spcPct val="0"/>
            </a:spcBef>
            <a:spcAft>
              <a:spcPct val="35000"/>
            </a:spcAft>
            <a:buNone/>
          </a:pPr>
          <a:r>
            <a:rPr lang="ar-SA" sz="2400" b="1" u="sng" kern="1200" dirty="0">
              <a:solidFill>
                <a:srgbClr val="FFFF00"/>
              </a:solidFill>
            </a:rPr>
            <a:t>الطريقة الثانية</a:t>
          </a:r>
          <a:r>
            <a:rPr lang="ar-SA" sz="2400" b="1" kern="1200" dirty="0">
              <a:solidFill>
                <a:srgbClr val="FFFF00"/>
              </a:solidFill>
            </a:rPr>
            <a:t>: </a:t>
          </a:r>
          <a:r>
            <a:rPr lang="ar-SA" sz="2400" b="1" kern="1200" dirty="0"/>
            <a:t>ميزان المراجعة بالأرصدة، وهذا الميزان يتضمن جميع حسابات دفتر الأستاذ وأرصدة هذه الحسابات سواء المدينة أو الدائنة، ويأخذ هذا الميزان الشكل التالي:</a:t>
          </a:r>
          <a:endParaRPr lang="ar-EG" sz="2400" b="1" kern="1200" dirty="0"/>
        </a:p>
        <a:p>
          <a:pPr marL="0" lvl="0" indent="0" algn="just" defTabSz="1422400" rtl="1">
            <a:lnSpc>
              <a:spcPct val="90000"/>
            </a:lnSpc>
            <a:spcBef>
              <a:spcPct val="0"/>
            </a:spcBef>
            <a:spcAft>
              <a:spcPct val="35000"/>
            </a:spcAft>
            <a:buNone/>
          </a:pPr>
          <a:endParaRPr lang="ar-EG" sz="3200" b="1" kern="1200" dirty="0"/>
        </a:p>
        <a:p>
          <a:pPr marL="0" lvl="0" indent="0" algn="just" defTabSz="1422400" rtl="1">
            <a:lnSpc>
              <a:spcPct val="90000"/>
            </a:lnSpc>
            <a:spcBef>
              <a:spcPct val="0"/>
            </a:spcBef>
            <a:spcAft>
              <a:spcPct val="35000"/>
            </a:spcAft>
            <a:buNone/>
          </a:pPr>
          <a:r>
            <a:rPr lang="ar-SA" sz="3200" b="1" kern="1200" dirty="0"/>
            <a:t> </a:t>
          </a:r>
          <a:endParaRPr lang="ar-EG" sz="3200" b="1"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r>
            <a:rPr lang="ar-SA" sz="2400" b="1" kern="1200" dirty="0">
              <a:solidFill>
                <a:srgbClr val="FFFF00"/>
              </a:solidFill>
            </a:rPr>
            <a:t>هذا ويمكن إعداد ميزان مراجعة بالمجاميع والأرصدة معاً في وقت واحد وذلك على النحو التالي: </a:t>
          </a:r>
          <a:endParaRPr lang="ar-EG" sz="2400" b="1" kern="1200" dirty="0">
            <a:solidFill>
              <a:srgbClr val="FFFF00"/>
            </a:solidFill>
          </a:endParaRPr>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just" defTabSz="1422400" rtl="1">
            <a:lnSpc>
              <a:spcPct val="90000"/>
            </a:lnSpc>
            <a:spcBef>
              <a:spcPct val="0"/>
            </a:spcBef>
            <a:spcAft>
              <a:spcPct val="35000"/>
            </a:spcAft>
            <a:buNone/>
          </a:pPr>
          <a:endParaRPr lang="ar-EG" sz="2800" b="1" kern="1200" dirty="0"/>
        </a:p>
        <a:p>
          <a:pPr marL="0" lvl="0" indent="0" algn="just" defTabSz="1422400" rtl="1">
            <a:lnSpc>
              <a:spcPct val="90000"/>
            </a:lnSpc>
            <a:spcBef>
              <a:spcPct val="0"/>
            </a:spcBef>
            <a:spcAft>
              <a:spcPct val="35000"/>
            </a:spcAft>
            <a:buNone/>
          </a:pPr>
          <a:r>
            <a:rPr lang="ar-SA" sz="2800" b="1" kern="1200" dirty="0"/>
            <a:t>وفيما يلي نقوم بإعداد ميزان المراجعة للمثال السابق رقم (3) الخاص بمنشأة التقوى  والذي تم فيه إعداد قيود اليومية وترحيل وترصيد حسابات الأستاذ</a:t>
          </a:r>
          <a:r>
            <a:rPr lang="ar-SA" sz="3200" kern="1200" dirty="0"/>
            <a:t>:</a:t>
          </a: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748758"/>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solidFill>
                <a:srgbClr val="FFFF00"/>
              </a:solidFill>
            </a:rPr>
            <a:t>أ - اعداد ميزان المراجعة بالمجاميع</a:t>
          </a: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solidFill>
                <a:srgbClr val="FFFF00"/>
              </a:solidFill>
            </a:rPr>
            <a:t> </a:t>
          </a: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9086" y="139086"/>
        <a:ext cx="8103828" cy="44705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ar-EG"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r>
            <a:rPr lang="ar-EG" sz="3200" b="1" kern="1200" dirty="0">
              <a:solidFill>
                <a:srgbClr val="FFFF00"/>
              </a:solidFill>
            </a:rPr>
            <a:t>ب</a:t>
          </a:r>
          <a:r>
            <a:rPr lang="ar-SA" sz="3200" b="1" kern="1200" dirty="0">
              <a:solidFill>
                <a:srgbClr val="FFFF00"/>
              </a:solidFill>
            </a:rPr>
            <a:t> - اعداد ميزان المراجعة بالأرصدة :</a:t>
          </a: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solidFill>
                <a:srgbClr val="FFFF00"/>
              </a:solidFill>
            </a:rPr>
            <a:t> </a:t>
          </a: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kern="1200" dirty="0">
              <a:solidFill>
                <a:srgbClr val="FFFF00"/>
              </a:solidFill>
            </a:rPr>
            <a:t>ج –</a:t>
          </a:r>
          <a:r>
            <a:rPr lang="ar-SA" sz="3200" b="1" kern="1200" dirty="0">
              <a:solidFill>
                <a:srgbClr val="FFFF00"/>
              </a:solidFill>
            </a:rPr>
            <a:t>اعداد ميزان المراجعة بالمجاميع وبالأرصدة :</a:t>
          </a:r>
          <a:endParaRPr lang="en-US" sz="3200" b="1" kern="1200" dirty="0">
            <a:solidFill>
              <a:srgbClr val="FFFF00"/>
            </a:solidFill>
          </a:endParaRPr>
        </a:p>
        <a:p>
          <a:pPr marL="0" lvl="0" indent="0" algn="r" defTabSz="1422400" rtl="1">
            <a:lnSpc>
              <a:spcPct val="90000"/>
            </a:lnSpc>
            <a:spcBef>
              <a:spcPct val="0"/>
            </a:spcBef>
            <a:spcAft>
              <a:spcPct val="35000"/>
            </a:spcAft>
            <a:buNone/>
          </a:pPr>
          <a:r>
            <a:rPr lang="ar-SA" sz="3200" b="1" kern="1200" dirty="0">
              <a:solidFill>
                <a:srgbClr val="FFFF00"/>
              </a:solidFill>
            </a:rPr>
            <a:t> </a:t>
          </a:r>
          <a:endParaRPr lang="ar-EG" sz="3200" b="1" kern="1200" dirty="0">
            <a:solidFill>
              <a:srgbClr val="FFFF00"/>
            </a:solidFill>
          </a:endParaRPr>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ar-EG" sz="3200" b="1"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E7F04F-5084-46A4-9108-39284E94F3CE}" type="slidenum">
              <a:rPr lang="en-US"/>
              <a:pPr/>
              <a:t>‹#›</a:t>
            </a:fld>
            <a:endParaRPr lang="en-US"/>
          </a:p>
        </p:txBody>
      </p:sp>
    </p:spTree>
    <p:extLst>
      <p:ext uri="{BB962C8B-B14F-4D97-AF65-F5344CB8AC3E}">
        <p14:creationId xmlns:p14="http://schemas.microsoft.com/office/powerpoint/2010/main" val="408107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GB">
              <a:latin typeface="Arial" pitchFamily="34" charset="0"/>
            </a:endParaRPr>
          </a:p>
        </p:txBody>
      </p:sp>
      <p:sp>
        <p:nvSpPr>
          <p:cNvPr id="1259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95312C3-AA1A-4544-9A5D-7809155B08E5}"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BF464EAA-EE40-484B-A9F7-3FC182D1929B}" type="slidenum">
              <a:rPr lang="en-US"/>
              <a:pPr/>
              <a:t>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6C222347-96BA-47C5-8C7A-1CC6D7B4DE7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0ACA245-E73C-4C33-94A7-7B57C3904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451EB2E-2AD3-45B5-86C1-F45FACBE7E4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4704EE35-A144-43E6-92D3-F17DB4840F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32037407-049D-4C07-864C-95C0C2C7488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Footer Placeholder 6"/>
          <p:cNvSpPr>
            <a:spLocks noGrp="1"/>
          </p:cNvSpPr>
          <p:nvPr>
            <p:ph type="ftr" sz="quarter" idx="10"/>
          </p:nvPr>
        </p:nvSpPr>
        <p:spPr/>
        <p:txBody>
          <a:bodyPr/>
          <a:lstStyle>
            <a:lvl1pPr>
              <a:defRPr/>
            </a:lvl1pPr>
          </a:lstStyle>
          <a:p>
            <a:r>
              <a:rPr lang="en-US"/>
              <a:t>Copyright ©2014 Pearson Education</a:t>
            </a:r>
          </a:p>
        </p:txBody>
      </p:sp>
      <p:sp>
        <p:nvSpPr>
          <p:cNvPr id="8" name="Slide Number Placeholder 7"/>
          <p:cNvSpPr>
            <a:spLocks noGrp="1"/>
          </p:cNvSpPr>
          <p:nvPr>
            <p:ph type="sldNum" sz="quarter" idx="11"/>
          </p:nvPr>
        </p:nvSpPr>
        <p:spPr/>
        <p:txBody>
          <a:bodyPr/>
          <a:lstStyle>
            <a:lvl1pPr>
              <a:defRPr/>
            </a:lvl1pPr>
          </a:lstStyle>
          <a:p>
            <a:fld id="{725A29A3-ACBB-4221-9043-00861EFBC45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3"/>
          <p:cNvSpPr>
            <a:spLocks noGrp="1"/>
          </p:cNvSpPr>
          <p:nvPr>
            <p:ph type="sldNum" sz="quarter" idx="11"/>
          </p:nvPr>
        </p:nvSpPr>
        <p:spPr/>
        <p:txBody>
          <a:bodyPr/>
          <a:lstStyle>
            <a:lvl1pPr>
              <a:defRPr/>
            </a:lvl1pPr>
          </a:lstStyle>
          <a:p>
            <a:fld id="{3BD0E200-4591-404E-84A6-AD967072C4F3}"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Copyright ©2014 Pearson Education</a:t>
            </a:r>
          </a:p>
        </p:txBody>
      </p:sp>
      <p:sp>
        <p:nvSpPr>
          <p:cNvPr id="3" name="Slide Number Placeholder 2"/>
          <p:cNvSpPr>
            <a:spLocks noGrp="1"/>
          </p:cNvSpPr>
          <p:nvPr>
            <p:ph type="sldNum" sz="quarter" idx="11"/>
          </p:nvPr>
        </p:nvSpPr>
        <p:spPr/>
        <p:txBody>
          <a:bodyPr/>
          <a:lstStyle>
            <a:lvl1pPr>
              <a:defRPr/>
            </a:lvl1pPr>
          </a:lstStyle>
          <a:p>
            <a:fld id="{383FE65D-E960-45BD-8B87-5F99C00F43C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589E5846-04D0-48DC-AA75-F410D064F88B}"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Copyright ©2014 Pearson Education</a:t>
            </a:r>
          </a:p>
        </p:txBody>
      </p:sp>
      <p:sp>
        <p:nvSpPr>
          <p:cNvPr id="6" name="Slide Number Placeholder 5"/>
          <p:cNvSpPr>
            <a:spLocks noGrp="1"/>
          </p:cNvSpPr>
          <p:nvPr>
            <p:ph type="sldNum" sz="quarter" idx="11"/>
          </p:nvPr>
        </p:nvSpPr>
        <p:spPr/>
        <p:txBody>
          <a:bodyPr/>
          <a:lstStyle>
            <a:lvl1pPr>
              <a:defRPr/>
            </a:lvl1pPr>
          </a:lstStyle>
          <a:p>
            <a:fld id="{DF5EC178-6AED-42AA-B060-31F298535C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5028F223-4777-4DE4-893D-2351CAB397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Footer Placeholder 2"/>
          <p:cNvSpPr>
            <a:spLocks noGrp="1"/>
          </p:cNvSpPr>
          <p:nvPr>
            <p:ph type="ftr" sz="quarter" idx="10"/>
          </p:nvPr>
        </p:nvSpPr>
        <p:spPr/>
        <p:txBody>
          <a:bodyPr/>
          <a:lstStyle>
            <a:lvl1pPr>
              <a:defRPr/>
            </a:lvl1pPr>
          </a:lstStyle>
          <a:p>
            <a:r>
              <a:rPr lang="en-US"/>
              <a:t>Copyright ©2014 Pearson Education</a:t>
            </a:r>
          </a:p>
        </p:txBody>
      </p:sp>
      <p:sp>
        <p:nvSpPr>
          <p:cNvPr id="5" name="Slide Number Placeholder 22"/>
          <p:cNvSpPr>
            <a:spLocks noGrp="1"/>
          </p:cNvSpPr>
          <p:nvPr>
            <p:ph type="sldNum" sz="quarter" idx="11"/>
          </p:nvPr>
        </p:nvSpPr>
        <p:spPr/>
        <p:txBody>
          <a:bodyPr/>
          <a:lstStyle>
            <a:lvl1pPr>
              <a:defRPr/>
            </a:lvl1pPr>
          </a:lstStyle>
          <a:p>
            <a:fld id="{C1EF097E-50D0-4F73-930C-0C7F55D1513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Footer Placeholder 3"/>
          <p:cNvSpPr>
            <a:spLocks noGrp="1"/>
          </p:cNvSpPr>
          <p:nvPr>
            <p:ph type="ftr" sz="quarter" idx="10"/>
          </p:nvPr>
        </p:nvSpPr>
        <p:spPr/>
        <p:txBody>
          <a:bodyPr/>
          <a:lstStyle>
            <a:lvl1pPr>
              <a:defRPr/>
            </a:lvl1pPr>
          </a:lstStyle>
          <a:p>
            <a:r>
              <a:rPr lang="en-US"/>
              <a:t>Copyright ©2014 Pearson Education</a:t>
            </a:r>
          </a:p>
        </p:txBody>
      </p:sp>
      <p:sp>
        <p:nvSpPr>
          <p:cNvPr id="5" name="Slide Number Placeholder 4"/>
          <p:cNvSpPr>
            <a:spLocks noGrp="1"/>
          </p:cNvSpPr>
          <p:nvPr>
            <p:ph type="sldNum" sz="quarter" idx="11"/>
          </p:nvPr>
        </p:nvSpPr>
        <p:spPr/>
        <p:txBody>
          <a:bodyPr/>
          <a:lstStyle>
            <a:lvl1pPr>
              <a:defRPr/>
            </a:lvl1pPr>
          </a:lstStyle>
          <a:p>
            <a:fld id="{24F17DE8-5D47-4BC7-B653-C57401F28B7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2"/>
          <p:cNvSpPr>
            <a:spLocks noGrp="1"/>
          </p:cNvSpPr>
          <p:nvPr>
            <p:ph type="ftr" sz="quarter" idx="10"/>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1"/>
          </p:nvPr>
        </p:nvSpPr>
        <p:spPr/>
        <p:txBody>
          <a:bodyPr/>
          <a:lstStyle>
            <a:lvl1pPr>
              <a:defRPr/>
            </a:lvl1pPr>
          </a:lstStyle>
          <a:p>
            <a:fld id="{19A2521D-82C9-46FF-BACB-3C576B4ECEC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2"/>
          <p:cNvSpPr>
            <a:spLocks noGrp="1"/>
          </p:cNvSpPr>
          <p:nvPr>
            <p:ph type="ftr" sz="quarter" idx="10"/>
          </p:nvPr>
        </p:nvSpPr>
        <p:spPr/>
        <p:txBody>
          <a:bodyPr/>
          <a:lstStyle>
            <a:lvl1pPr>
              <a:defRPr/>
            </a:lvl1pPr>
          </a:lstStyle>
          <a:p>
            <a:r>
              <a:rPr lang="en-US"/>
              <a:t>Copyright ©2014 Pearson Education</a:t>
            </a:r>
          </a:p>
        </p:txBody>
      </p:sp>
      <p:sp>
        <p:nvSpPr>
          <p:cNvPr id="8" name="Slide Number Placeholder 22"/>
          <p:cNvSpPr>
            <a:spLocks noGrp="1"/>
          </p:cNvSpPr>
          <p:nvPr>
            <p:ph type="sldNum" sz="quarter" idx="11"/>
          </p:nvPr>
        </p:nvSpPr>
        <p:spPr/>
        <p:txBody>
          <a:bodyPr/>
          <a:lstStyle>
            <a:lvl1pPr>
              <a:defRPr/>
            </a:lvl1pPr>
          </a:lstStyle>
          <a:p>
            <a:fld id="{DF3EFCE2-1733-4DDE-86CE-0EACA0D282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Copyright ©2014 Pearson Education</a:t>
            </a:r>
          </a:p>
        </p:txBody>
      </p:sp>
      <p:sp>
        <p:nvSpPr>
          <p:cNvPr id="4" name="Slide Number Placeholder 22"/>
          <p:cNvSpPr>
            <a:spLocks noGrp="1"/>
          </p:cNvSpPr>
          <p:nvPr>
            <p:ph type="sldNum" sz="quarter" idx="11"/>
          </p:nvPr>
        </p:nvSpPr>
        <p:spPr/>
        <p:txBody>
          <a:bodyPr/>
          <a:lstStyle>
            <a:lvl1pPr>
              <a:defRPr/>
            </a:lvl1pPr>
          </a:lstStyle>
          <a:p>
            <a:fld id="{A5F013AE-36B7-4666-AD8B-7A223965564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9B61166-B480-4F29-8287-642F983F98D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r>
              <a:rPr lang="en-US"/>
              <a:t>Copyright ©2014 Pearson Education</a:t>
            </a:r>
          </a:p>
        </p:txBody>
      </p:sp>
      <p:sp>
        <p:nvSpPr>
          <p:cNvPr id="7" name="Slide Number Placeholder 22"/>
          <p:cNvSpPr>
            <a:spLocks noGrp="1"/>
          </p:cNvSpPr>
          <p:nvPr>
            <p:ph type="sldNum" sz="quarter" idx="12"/>
          </p:nvPr>
        </p:nvSpPr>
        <p:spPr/>
        <p:txBody>
          <a:bodyPr/>
          <a:lstStyle>
            <a:lvl1pPr>
              <a:defRPr/>
            </a:lvl1pPr>
          </a:lstStyle>
          <a:p>
            <a:fld id="{B723AF99-1F54-40D8-96B6-7B2C5BCAA6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6E2CA5A0-0F2E-468D-A60B-90D5E3B912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mn-cs"/>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r>
              <a:rPr lang="en-US"/>
              <a:t>Copyright ©2014 Pearson Education</a:t>
            </a:r>
          </a:p>
        </p:txBody>
      </p:sp>
      <p:sp>
        <p:nvSpPr>
          <p:cNvPr id="6" name="Slide Number Placeholder 22"/>
          <p:cNvSpPr>
            <a:spLocks noGrp="1"/>
          </p:cNvSpPr>
          <p:nvPr>
            <p:ph type="sldNum" sz="quarter" idx="12"/>
          </p:nvPr>
        </p:nvSpPr>
        <p:spPr/>
        <p:txBody>
          <a:bodyPr/>
          <a:lstStyle>
            <a:lvl1pPr>
              <a:defRPr/>
            </a:lvl1pPr>
          </a:lstStyle>
          <a:p>
            <a:fld id="{79CBD847-F4D8-404C-8FAE-B3533271D21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ea typeface="ＭＳ Ｐゴシック"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19"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chemeClr val="accent2"/>
                </a:solidFill>
              </a:defRPr>
            </a:lvl1pPr>
          </a:lstStyle>
          <a:p>
            <a:fld id="{0F6C3F16-8CC3-4923-96A9-1E7DAF60CB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3" r:id="rId1"/>
    <p:sldLayoutId id="2147484342" r:id="rId2"/>
    <p:sldLayoutId id="2147484341" r:id="rId3"/>
    <p:sldLayoutId id="2147484340" r:id="rId4"/>
    <p:sldLayoutId id="2147484339" r:id="rId5"/>
    <p:sldLayoutId id="2147484355" r:id="rId6"/>
    <p:sldLayoutId id="2147484356" r:id="rId7"/>
    <p:sldLayoutId id="2147484357" r:id="rId8"/>
    <p:sldLayoutId id="2147484358" r:id="rId9"/>
  </p:sldLayoutIdLst>
  <p:hf hdr="0" dt="0"/>
  <p:txStyles>
    <p:titleStyle>
      <a:lvl1pPr algn="l" rtl="0" eaLnBrk="0" fontAlgn="base" hangingPunct="0">
        <a:spcBef>
          <a:spcPct val="0"/>
        </a:spcBef>
        <a:spcAft>
          <a:spcPct val="0"/>
        </a:spcAft>
        <a:defRPr sz="4000" kern="12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cs typeface="ＭＳ Ｐゴシック"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S PGothic" pitchFamily="34" charset="-128"/>
          <a:cs typeface="ＭＳ Ｐゴシック" charset="0"/>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S PGothic" pitchFamily="34" charset="-128"/>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S PGothic" pitchFamily="34" charset="-128"/>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S PGothic" pitchFamily="34" charset="-128"/>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S PGothic" pitchFamily="34"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GB">
              <a:solidFill>
                <a:srgbClr val="FFFFFF"/>
              </a:solidFill>
              <a:latin typeface="Georgia" charset="0"/>
              <a:ea typeface="ＭＳ Ｐゴシック" charset="0"/>
            </a:endParaRPr>
          </a:p>
        </p:txBody>
      </p:sp>
      <p:sp>
        <p:nvSpPr>
          <p:cNvPr id="126991"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6992"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Footer Placeholder 2"/>
          <p:cNvSpPr>
            <a:spLocks noGrp="1"/>
          </p:cNvSpPr>
          <p:nvPr>
            <p:ph type="ftr" sz="quarter" idx="3"/>
          </p:nvPr>
        </p:nvSpPr>
        <p:spPr>
          <a:xfrm>
            <a:off x="2971800" y="6553200"/>
            <a:ext cx="3352800" cy="3048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defRPr>
            </a:lvl1pPr>
          </a:lstStyle>
          <a:p>
            <a:r>
              <a:rPr lang="en-US"/>
              <a:t>Copyright ©2014 Pearson Education</a:t>
            </a:r>
          </a:p>
        </p:txBody>
      </p:sp>
      <p:sp>
        <p:nvSpPr>
          <p:cNvPr id="21" name="Slide Number Placeholder 22"/>
          <p:cNvSpPr>
            <a:spLocks noGrp="1"/>
          </p:cNvSpPr>
          <p:nvPr>
            <p:ph type="sldNum" sz="quarter" idx="4"/>
          </p:nvPr>
        </p:nvSpPr>
        <p:spPr>
          <a:xfrm>
            <a:off x="8153400" y="6492875"/>
            <a:ext cx="762000" cy="365125"/>
          </a:xfrm>
          <a:prstGeom prst="rect">
            <a:avLst/>
          </a:prstGeom>
        </p:spPr>
        <p:txBody>
          <a:bodyPr vert="horz" wrap="square" lIns="91440" tIns="45720" rIns="91440" bIns="45720" numCol="1" anchor="t" anchorCtr="0" compatLnSpc="1">
            <a:prstTxWarp prst="textNoShape">
              <a:avLst/>
            </a:prstTxWarp>
          </a:bodyPr>
          <a:lstStyle>
            <a:lvl1pPr>
              <a:defRPr sz="1000">
                <a:solidFill>
                  <a:srgbClr val="53548A"/>
                </a:solidFill>
              </a:defRPr>
            </a:lvl1pPr>
          </a:lstStyle>
          <a:p>
            <a:fld id="{2C7403D2-2797-43AE-A884-B3BC60312E9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ea typeface="MS PGothic" pitchFamily="34" charset="-128"/>
        </a:defRPr>
      </a:lvl2pPr>
      <a:lvl3pPr algn="l" rtl="0" eaLnBrk="0" fontAlgn="base" hangingPunct="0">
        <a:spcBef>
          <a:spcPct val="0"/>
        </a:spcBef>
        <a:spcAft>
          <a:spcPct val="0"/>
        </a:spcAft>
        <a:defRPr sz="4000">
          <a:solidFill>
            <a:schemeClr val="tx2"/>
          </a:solidFill>
          <a:latin typeface="Trebuchet MS" pitchFamily="34" charset="0"/>
          <a:ea typeface="MS PGothic" pitchFamily="34" charset="-128"/>
        </a:defRPr>
      </a:lvl3pPr>
      <a:lvl4pPr algn="l" rtl="0" eaLnBrk="0" fontAlgn="base" hangingPunct="0">
        <a:spcBef>
          <a:spcPct val="0"/>
        </a:spcBef>
        <a:spcAft>
          <a:spcPct val="0"/>
        </a:spcAft>
        <a:defRPr sz="4000">
          <a:solidFill>
            <a:schemeClr val="tx2"/>
          </a:solidFill>
          <a:latin typeface="Trebuchet MS" pitchFamily="34" charset="0"/>
          <a:ea typeface="MS PGothic" pitchFamily="34" charset="-128"/>
        </a:defRPr>
      </a:lvl4pPr>
      <a:lvl5pPr algn="l" rtl="0" eaLnBrk="0" fontAlgn="base" hangingPunct="0">
        <a:spcBef>
          <a:spcPct val="0"/>
        </a:spcBef>
        <a:spcAft>
          <a:spcPct val="0"/>
        </a:spcAft>
        <a:defRPr sz="4000">
          <a:solidFill>
            <a:schemeClr val="tx2"/>
          </a:solidFill>
          <a:latin typeface="Trebuchet MS" pitchFamily="34" charset="0"/>
          <a:ea typeface="MS PGothic" pitchFamily="34" charset="-128"/>
        </a:defRPr>
      </a:lvl5pPr>
      <a:lvl6pPr marL="457200" algn="l" rtl="0" eaLnBrk="0" fontAlgn="base" hangingPunct="0">
        <a:spcBef>
          <a:spcPct val="0"/>
        </a:spcBef>
        <a:spcAft>
          <a:spcPct val="0"/>
        </a:spcAft>
        <a:defRPr sz="4000">
          <a:solidFill>
            <a:schemeClr val="tx2"/>
          </a:solidFill>
          <a:latin typeface="Trebuchet MS" pitchFamily="34" charset="0"/>
          <a:ea typeface="MS PGothic" pitchFamily="34" charset="-128"/>
        </a:defRPr>
      </a:lvl6pPr>
      <a:lvl7pPr marL="914400" algn="l" rtl="0" eaLnBrk="0" fontAlgn="base" hangingPunct="0">
        <a:spcBef>
          <a:spcPct val="0"/>
        </a:spcBef>
        <a:spcAft>
          <a:spcPct val="0"/>
        </a:spcAft>
        <a:defRPr sz="4000">
          <a:solidFill>
            <a:schemeClr val="tx2"/>
          </a:solidFill>
          <a:latin typeface="Trebuchet MS" pitchFamily="34" charset="0"/>
          <a:ea typeface="MS PGothic" pitchFamily="34" charset="-128"/>
        </a:defRPr>
      </a:lvl7pPr>
      <a:lvl8pPr marL="1371600" algn="l" rtl="0" eaLnBrk="0" fontAlgn="base" hangingPunct="0">
        <a:spcBef>
          <a:spcPct val="0"/>
        </a:spcBef>
        <a:spcAft>
          <a:spcPct val="0"/>
        </a:spcAft>
        <a:defRPr sz="4000">
          <a:solidFill>
            <a:schemeClr val="tx2"/>
          </a:solidFill>
          <a:latin typeface="Trebuchet MS" pitchFamily="34" charset="0"/>
          <a:ea typeface="MS PGothic" pitchFamily="34" charset="-128"/>
        </a:defRPr>
      </a:lvl8pPr>
      <a:lvl9pPr marL="1828800" algn="l" rtl="0" eaLnBrk="0" fontAlgn="base" hangingPunct="0">
        <a:spcBef>
          <a:spcPct val="0"/>
        </a:spcBef>
        <a:spcAft>
          <a:spcPct val="0"/>
        </a:spcAft>
        <a:defRPr sz="4000">
          <a:solidFill>
            <a:schemeClr val="tx2"/>
          </a:solidFill>
          <a:latin typeface="Trebuchet MS" pitchFamily="34" charset="0"/>
          <a:ea typeface="MS PGothic" pitchFamily="34" charset="-128"/>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a:solidFill>
            <a:schemeClr val="accent2"/>
          </a:solidFill>
          <a:latin typeface="+mn-lt"/>
          <a:ea typeface="+mn-ea"/>
        </a:defRPr>
      </a:lvl2pPr>
      <a:lvl3pPr marL="922338" indent="-219075" algn="l" rtl="0" eaLnBrk="0" fontAlgn="base" hangingPunct="0">
        <a:spcBef>
          <a:spcPts val="300"/>
        </a:spcBef>
        <a:spcAft>
          <a:spcPct val="0"/>
        </a:spcAft>
        <a:buClr>
          <a:schemeClr val="accent1"/>
        </a:buClr>
        <a:buFont typeface="Wingdings 2" pitchFamily="18" charset="2"/>
        <a:buChar char=""/>
        <a:defRPr sz="2400">
          <a:solidFill>
            <a:schemeClr val="accent1"/>
          </a:solidFill>
          <a:latin typeface="+mn-lt"/>
          <a:ea typeface="+mn-ea"/>
        </a:defRPr>
      </a:lvl3pPr>
      <a:lvl4pPr marL="1179513" indent="-200025" algn="l" rtl="0" eaLnBrk="0" fontAlgn="base" hangingPunct="0">
        <a:spcBef>
          <a:spcPts val="300"/>
        </a:spcBef>
        <a:spcAft>
          <a:spcPct val="0"/>
        </a:spcAft>
        <a:buClr>
          <a:schemeClr val="accent1"/>
        </a:buClr>
        <a:buFont typeface="Wingdings 2" pitchFamily="18" charset="2"/>
        <a:buChar char=""/>
        <a:defRPr sz="2200">
          <a:solidFill>
            <a:schemeClr val="accent1"/>
          </a:solidFill>
          <a:latin typeface="+mn-lt"/>
          <a:ea typeface="+mn-ea"/>
        </a:defRPr>
      </a:lvl4pPr>
      <a:lvl5pPr marL="13890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5pPr>
      <a:lvl6pPr marL="18462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6pPr>
      <a:lvl7pPr marL="23034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7pPr>
      <a:lvl8pPr marL="27606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8pPr>
      <a:lvl9pPr marL="3217863" indent="-182563" algn="l" rtl="0" eaLnBrk="0" fontAlgn="base" hangingPunct="0">
        <a:spcBef>
          <a:spcPts val="300"/>
        </a:spcBef>
        <a:spcAft>
          <a:spcPct val="0"/>
        </a:spcAft>
        <a:buClr>
          <a:srgbClr val="A04DA3"/>
        </a:buClr>
        <a:buFont typeface="Georgia" pitchFamily="18" charset="0"/>
        <a:buChar char="▫"/>
        <a:defRPr sz="2000">
          <a:solidFill>
            <a:srgbClr val="A04DA3"/>
          </a:solidFill>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381000" y="1905000"/>
            <a:ext cx="3886200" cy="3170099"/>
          </a:xfrm>
          <a:prstGeom prst="rect">
            <a:avLst/>
          </a:prstGeom>
          <a:noFill/>
          <a:ln w="9525">
            <a:noFill/>
            <a:miter lim="800000"/>
            <a:headEnd/>
            <a:tailEnd/>
          </a:ln>
          <a:effectLst/>
        </p:spPr>
        <p:txBody>
          <a:bodyPr wrap="square">
            <a:spAutoFit/>
          </a:bodyPr>
          <a:lstStyle/>
          <a:p>
            <a:pPr algn="ctr" rtl="1"/>
            <a:r>
              <a:rPr lang="ar-SA" sz="4800" dirty="0"/>
              <a:t>الفصل الثاني</a:t>
            </a:r>
            <a:r>
              <a:rPr lang="ar-EG" sz="4800" dirty="0"/>
              <a:t>:</a:t>
            </a:r>
            <a:endParaRPr lang="ar-SA" sz="4800" dirty="0"/>
          </a:p>
          <a:p>
            <a:pPr algn="ctr" rtl="1"/>
            <a:r>
              <a:rPr lang="ar-SA" sz="4800" dirty="0"/>
              <a:t>الدورة المحاسبية</a:t>
            </a:r>
          </a:p>
          <a:p>
            <a:pPr algn="ctr" rtl="1"/>
            <a:r>
              <a:rPr lang="en-US" sz="3200" dirty="0"/>
              <a:t>)</a:t>
            </a:r>
            <a:r>
              <a:rPr lang="ar-EG" sz="3200" dirty="0"/>
              <a:t>محاضرة 5) </a:t>
            </a:r>
            <a:endParaRPr lang="en-US" sz="3200" dirty="0"/>
          </a:p>
          <a:p>
            <a:pPr algn="ctr" rtl="1">
              <a:spcBef>
                <a:spcPct val="50000"/>
              </a:spcBef>
            </a:pPr>
            <a:endParaRPr lang="en-GB" sz="4800" dirty="0"/>
          </a:p>
        </p:txBody>
      </p:sp>
      <p:pic>
        <p:nvPicPr>
          <p:cNvPr id="124932" name="Picture 4"/>
          <p:cNvPicPr>
            <a:picLocks noChangeAspect="1" noChangeArrowheads="1"/>
          </p:cNvPicPr>
          <p:nvPr/>
        </p:nvPicPr>
        <p:blipFill>
          <a:blip r:embed="rId3" cstate="print"/>
          <a:srcRect/>
          <a:stretch>
            <a:fillRect/>
          </a:stretch>
        </p:blipFill>
        <p:spPr bwMode="auto">
          <a:xfrm>
            <a:off x="4343400" y="457200"/>
            <a:ext cx="4724400" cy="6133634"/>
          </a:xfrm>
          <a:prstGeom prst="rect">
            <a:avLst/>
          </a:prstGeom>
          <a:noFill/>
          <a:ln w="9525">
            <a:noFill/>
            <a:miter lim="800000"/>
            <a:headEnd/>
            <a:tailEnd/>
          </a:ln>
        </p:spPr>
      </p:pic>
      <p:sp>
        <p:nvSpPr>
          <p:cNvPr id="6" name="Slide Number Placeholder 5"/>
          <p:cNvSpPr>
            <a:spLocks noGrp="1"/>
          </p:cNvSpPr>
          <p:nvPr>
            <p:ph type="sldNum" sz="quarter" idx="11"/>
          </p:nvPr>
        </p:nvSpPr>
        <p:spPr/>
        <p:txBody>
          <a:bodyPr/>
          <a:lstStyle/>
          <a:p>
            <a:fld id="{383FE65D-E960-45BD-8B87-5F99C00F43CA}"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872005039"/>
              </p:ext>
            </p:extLst>
          </p:nvPr>
        </p:nvGraphicFramePr>
        <p:xfrm>
          <a:off x="323528" y="1844824"/>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8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r>
              <a:rPr lang="ar-EG" sz="1800" dirty="0"/>
              <a:t>10</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114508135"/>
              </p:ext>
            </p:extLst>
          </p:nvPr>
        </p:nvGraphicFramePr>
        <p:xfrm>
          <a:off x="899591" y="2780928"/>
          <a:ext cx="7416825" cy="3042920"/>
        </p:xfrm>
        <a:graphic>
          <a:graphicData uri="http://schemas.openxmlformats.org/drawingml/2006/table">
            <a:tbl>
              <a:tblPr rtl="1" firstRow="1" bandRow="1">
                <a:tableStyleId>{5C22544A-7EE6-4342-B048-85BDC9FD1C3A}</a:tableStyleId>
              </a:tblPr>
              <a:tblGrid>
                <a:gridCol w="2085900">
                  <a:extLst>
                    <a:ext uri="{9D8B030D-6E8A-4147-A177-3AD203B41FA5}">
                      <a16:colId xmlns:a16="http://schemas.microsoft.com/office/drawing/2014/main" val="20000"/>
                    </a:ext>
                  </a:extLst>
                </a:gridCol>
                <a:gridCol w="2348136">
                  <a:extLst>
                    <a:ext uri="{9D8B030D-6E8A-4147-A177-3AD203B41FA5}">
                      <a16:colId xmlns:a16="http://schemas.microsoft.com/office/drawing/2014/main" val="20001"/>
                    </a:ext>
                  </a:extLst>
                </a:gridCol>
                <a:gridCol w="2982789">
                  <a:extLst>
                    <a:ext uri="{9D8B030D-6E8A-4147-A177-3AD203B41FA5}">
                      <a16:colId xmlns:a16="http://schemas.microsoft.com/office/drawing/2014/main" val="20002"/>
                    </a:ext>
                  </a:extLst>
                </a:gridCol>
              </a:tblGrid>
              <a:tr h="370840">
                <a:tc gridSpan="3">
                  <a:txBody>
                    <a:bodyPr/>
                    <a:lstStyle/>
                    <a:p>
                      <a:pPr algn="ctr" rtl="1"/>
                      <a:r>
                        <a:rPr kumimoji="0" lang="ar-SA" sz="2400" b="1" kern="1200" dirty="0">
                          <a:solidFill>
                            <a:schemeClr val="tx1"/>
                          </a:solidFill>
                          <a:effectLst/>
                          <a:latin typeface="+mn-lt"/>
                          <a:ea typeface="+mn-ea"/>
                          <a:cs typeface="+mn-cs"/>
                        </a:rPr>
                        <a:t>منشأة التقوى</a:t>
                      </a:r>
                      <a:endParaRPr kumimoji="0" lang="en-US" sz="2400" b="1" kern="1200" dirty="0">
                        <a:solidFill>
                          <a:schemeClr val="tx1"/>
                        </a:solidFill>
                        <a:effectLst/>
                        <a:latin typeface="+mn-lt"/>
                        <a:ea typeface="+mn-ea"/>
                        <a:cs typeface="+mn-cs"/>
                      </a:endParaRPr>
                    </a:p>
                    <a:p>
                      <a:pPr algn="ctr" rtl="1"/>
                      <a:r>
                        <a:rPr kumimoji="0" lang="ar-SA" sz="2400" b="1" kern="1200" dirty="0">
                          <a:solidFill>
                            <a:schemeClr val="tx1"/>
                          </a:solidFill>
                          <a:effectLst/>
                          <a:latin typeface="+mn-lt"/>
                          <a:ea typeface="+mn-ea"/>
                          <a:cs typeface="+mn-cs"/>
                        </a:rPr>
                        <a:t>ميزان المراجعة بالأرصدة</a:t>
                      </a:r>
                      <a:endParaRPr kumimoji="0" lang="en-US" sz="2400" b="1" kern="1200" dirty="0">
                        <a:solidFill>
                          <a:schemeClr val="tx1"/>
                        </a:solidFill>
                        <a:effectLst/>
                        <a:latin typeface="+mn-lt"/>
                        <a:ea typeface="+mn-ea"/>
                        <a:cs typeface="+mn-cs"/>
                      </a:endParaRPr>
                    </a:p>
                    <a:p>
                      <a:pPr algn="ctr" rtl="1"/>
                      <a:r>
                        <a:rPr kumimoji="0" lang="ar-SA" sz="2400" b="1" kern="1200" dirty="0">
                          <a:solidFill>
                            <a:schemeClr val="tx1"/>
                          </a:solidFill>
                          <a:effectLst/>
                          <a:latin typeface="+mn-lt"/>
                          <a:ea typeface="+mn-ea"/>
                          <a:cs typeface="+mn-cs"/>
                        </a:rPr>
                        <a:t>في  30/4/2016م</a:t>
                      </a:r>
                      <a:endParaRPr kumimoji="0" lang="en-US" sz="2400" b="1" kern="1200" dirty="0">
                        <a:solidFill>
                          <a:schemeClr val="tx1"/>
                        </a:solidFill>
                        <a:effectLst/>
                        <a:latin typeface="+mn-lt"/>
                        <a:ea typeface="+mn-ea"/>
                        <a:cs typeface="+mn-cs"/>
                      </a:endParaRPr>
                    </a:p>
                  </a:txBody>
                  <a:tcPr>
                    <a:lnB w="317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000" b="1" dirty="0">
                          <a:effectLst/>
                          <a:latin typeface="Times New Roman"/>
                          <a:ea typeface="Times New Roman"/>
                          <a:cs typeface="Simplified Arabic"/>
                        </a:rPr>
                        <a:t>أرصدة مدينة</a:t>
                      </a:r>
                      <a:endParaRPr lang="en-US" sz="18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ar-SA" sz="2000" b="1" dirty="0">
                          <a:effectLst/>
                          <a:latin typeface="Times New Roman"/>
                          <a:ea typeface="Times New Roman"/>
                          <a:cs typeface="Simplified Arabic"/>
                        </a:rPr>
                        <a:t>أرصدة دائنة</a:t>
                      </a:r>
                      <a:endParaRPr lang="en-US" sz="18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ar-SA" sz="2000" b="1" dirty="0">
                          <a:effectLst/>
                          <a:latin typeface="Times New Roman"/>
                          <a:ea typeface="Times New Roman"/>
                          <a:cs typeface="Simplified Arabic"/>
                        </a:rPr>
                        <a:t>اسم الحساب</a:t>
                      </a:r>
                      <a:endParaRPr lang="en-US" sz="18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128000</a:t>
                      </a:r>
                      <a:endParaRPr lang="en-US" sz="1800" b="1">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a:effectLst/>
                          <a:latin typeface="Times New Roman"/>
                          <a:ea typeface="Times New Roman"/>
                          <a:cs typeface="Simplified Arabic"/>
                        </a:rPr>
                        <a:t>البنك</a:t>
                      </a:r>
                      <a:endParaRPr lang="en-US" sz="1800" b="1">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300000</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رأس المال</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20000</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الأثاث والتركيبات</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4"/>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100000</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effectLst/>
                          <a:latin typeface="Times New Roman"/>
                          <a:ea typeface="Times New Roman"/>
                          <a:cs typeface="Simplified Arabic"/>
                        </a:rPr>
                        <a:t>السيارات</a:t>
                      </a:r>
                      <a:endParaRPr lang="en-US" sz="18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237092550"/>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r>
              <a:rPr lang="ar-EG" sz="1800" dirty="0"/>
              <a:t>11</a:t>
            </a:r>
            <a:endParaRPr 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1062741375"/>
              </p:ext>
            </p:extLst>
          </p:nvPr>
        </p:nvGraphicFramePr>
        <p:xfrm>
          <a:off x="899593" y="2132856"/>
          <a:ext cx="7488831" cy="3785616"/>
        </p:xfrm>
        <a:graphic>
          <a:graphicData uri="http://schemas.openxmlformats.org/drawingml/2006/table">
            <a:tbl>
              <a:tblPr rtl="1" firstRow="1" bandRow="1">
                <a:tableStyleId>{5C22544A-7EE6-4342-B048-85BDC9FD1C3A}</a:tableStyleId>
              </a:tblPr>
              <a:tblGrid>
                <a:gridCol w="2496277">
                  <a:extLst>
                    <a:ext uri="{9D8B030D-6E8A-4147-A177-3AD203B41FA5}">
                      <a16:colId xmlns:a16="http://schemas.microsoft.com/office/drawing/2014/main" val="20000"/>
                    </a:ext>
                  </a:extLst>
                </a:gridCol>
                <a:gridCol w="2496277">
                  <a:extLst>
                    <a:ext uri="{9D8B030D-6E8A-4147-A177-3AD203B41FA5}">
                      <a16:colId xmlns:a16="http://schemas.microsoft.com/office/drawing/2014/main" val="20001"/>
                    </a:ext>
                  </a:extLst>
                </a:gridCol>
                <a:gridCol w="2496277">
                  <a:extLst>
                    <a:ext uri="{9D8B030D-6E8A-4147-A177-3AD203B41FA5}">
                      <a16:colId xmlns:a16="http://schemas.microsoft.com/office/drawing/2014/main" val="20002"/>
                    </a:ext>
                  </a:extLst>
                </a:gridCol>
              </a:tblGrid>
              <a:tr h="370840">
                <a:tc>
                  <a:txBody>
                    <a:bodyPr/>
                    <a:lstStyle/>
                    <a:p>
                      <a:pPr algn="ctr" rtl="1">
                        <a:lnSpc>
                          <a:spcPct val="115000"/>
                        </a:lnSpc>
                        <a:spcAft>
                          <a:spcPts val="0"/>
                        </a:spcAft>
                      </a:pPr>
                      <a:r>
                        <a:rPr lang="ar-SA" sz="2400" b="1" dirty="0">
                          <a:solidFill>
                            <a:sysClr val="windowText" lastClr="000000"/>
                          </a:solidFill>
                          <a:effectLst/>
                          <a:latin typeface="Times New Roman"/>
                          <a:ea typeface="Times New Roman"/>
                          <a:cs typeface="Simplified Arabic"/>
                        </a:rPr>
                        <a:t>60000</a:t>
                      </a:r>
                      <a:endParaRPr lang="en-US" sz="20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400" b="1">
                          <a:solidFill>
                            <a:sysClr val="windowText" lastClr="000000"/>
                          </a:solidFill>
                          <a:effectLst/>
                          <a:latin typeface="Times New Roman"/>
                          <a:ea typeface="Times New Roman"/>
                          <a:cs typeface="Simplified Arabic"/>
                        </a:rPr>
                        <a:t> </a:t>
                      </a:r>
                      <a:endParaRPr lang="en-US" sz="2000" b="1">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400" b="1" dirty="0">
                          <a:solidFill>
                            <a:sysClr val="windowText" lastClr="000000"/>
                          </a:solidFill>
                          <a:effectLst/>
                          <a:latin typeface="Times New Roman"/>
                          <a:ea typeface="Times New Roman"/>
                          <a:cs typeface="Simplified Arabic"/>
                        </a:rPr>
                        <a:t>المشتريات</a:t>
                      </a:r>
                      <a:endParaRPr lang="en-US" sz="20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400" b="1" dirty="0">
                          <a:effectLst/>
                          <a:latin typeface="Times New Roman"/>
                          <a:ea typeface="Times New Roman"/>
                          <a:cs typeface="Simplified Arabic"/>
                        </a:rPr>
                        <a:t> </a:t>
                      </a:r>
                      <a:endParaRPr lang="en-US" sz="20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dirty="0">
                          <a:effectLst/>
                          <a:latin typeface="Times New Roman"/>
                          <a:ea typeface="Times New Roman"/>
                          <a:cs typeface="Simplified Arabic"/>
                        </a:rPr>
                        <a:t>33000</a:t>
                      </a:r>
                      <a:endParaRPr lang="en-US" sz="20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a:effectLst/>
                          <a:latin typeface="Times New Roman"/>
                          <a:ea typeface="Times New Roman"/>
                          <a:cs typeface="Simplified Arabic"/>
                        </a:rPr>
                        <a:t>المبيعات</a:t>
                      </a:r>
                      <a:endParaRPr lang="en-US" sz="2000" b="1">
                        <a:effectLst/>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2400" b="1">
                          <a:effectLst/>
                          <a:latin typeface="Times New Roman"/>
                          <a:ea typeface="Times New Roman"/>
                          <a:cs typeface="Simplified Arabic"/>
                        </a:rPr>
                        <a:t> </a:t>
                      </a:r>
                      <a:endParaRPr lang="en-US" sz="20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dirty="0">
                          <a:effectLst/>
                          <a:latin typeface="Times New Roman"/>
                          <a:ea typeface="Times New Roman"/>
                          <a:cs typeface="Simplified Arabic"/>
                        </a:rPr>
                        <a:t>750000</a:t>
                      </a:r>
                      <a:endParaRPr lang="en-US" sz="20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a:effectLst/>
                          <a:latin typeface="Times New Roman"/>
                          <a:ea typeface="Times New Roman"/>
                          <a:cs typeface="Simplified Arabic"/>
                        </a:rPr>
                        <a:t>الدائنون</a:t>
                      </a:r>
                      <a:endParaRPr lang="en-US" sz="2000" b="1">
                        <a:effectLst/>
                        <a:latin typeface="Times New Roman"/>
                        <a:ea typeface="Times New Roman"/>
                        <a:cs typeface="Arial"/>
                      </a:endParaRPr>
                    </a:p>
                  </a:txBody>
                  <a:tcPr marL="68580" marR="68580" marT="0" marB="0"/>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2400" b="1">
                          <a:effectLst/>
                          <a:latin typeface="Times New Roman"/>
                          <a:ea typeface="Times New Roman"/>
                          <a:cs typeface="Simplified Arabic"/>
                        </a:rPr>
                        <a:t>80000</a:t>
                      </a:r>
                      <a:endParaRPr lang="en-US" sz="20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dirty="0">
                          <a:effectLst/>
                          <a:latin typeface="Times New Roman"/>
                          <a:ea typeface="Times New Roman"/>
                          <a:cs typeface="Simplified Arabic"/>
                        </a:rPr>
                        <a:t> </a:t>
                      </a:r>
                      <a:endParaRPr lang="en-US" sz="20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a:effectLst/>
                          <a:latin typeface="Times New Roman"/>
                          <a:ea typeface="Times New Roman"/>
                          <a:cs typeface="Simplified Arabic"/>
                        </a:rPr>
                        <a:t>الخزينة</a:t>
                      </a:r>
                      <a:endParaRPr lang="en-US" sz="2000" b="1">
                        <a:effectLst/>
                        <a:latin typeface="Times New Roman"/>
                        <a:ea typeface="Times New Roman"/>
                        <a:cs typeface="Arial"/>
                      </a:endParaRPr>
                    </a:p>
                  </a:txBody>
                  <a:tcPr marL="68580" marR="68580" marT="0" marB="0"/>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2400" b="1">
                          <a:effectLst/>
                          <a:latin typeface="Times New Roman"/>
                          <a:ea typeface="Times New Roman"/>
                          <a:cs typeface="Simplified Arabic"/>
                        </a:rPr>
                        <a:t>5000</a:t>
                      </a:r>
                      <a:endParaRPr lang="en-US" sz="20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a:effectLst/>
                          <a:latin typeface="Times New Roman"/>
                          <a:ea typeface="Times New Roman"/>
                          <a:cs typeface="Simplified Arabic"/>
                        </a:rPr>
                        <a:t> </a:t>
                      </a:r>
                      <a:endParaRPr lang="en-US" sz="20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dirty="0">
                          <a:effectLst/>
                          <a:latin typeface="Times New Roman"/>
                          <a:ea typeface="Times New Roman"/>
                          <a:cs typeface="Simplified Arabic"/>
                        </a:rPr>
                        <a:t>الإيجار</a:t>
                      </a:r>
                      <a:endParaRPr lang="en-US" sz="20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4"/>
                  </a:ext>
                </a:extLst>
              </a:tr>
              <a:tr h="370840">
                <a:tc>
                  <a:txBody>
                    <a:bodyPr/>
                    <a:lstStyle/>
                    <a:p>
                      <a:pPr algn="ctr" rtl="1">
                        <a:lnSpc>
                          <a:spcPct val="115000"/>
                        </a:lnSpc>
                        <a:spcAft>
                          <a:spcPts val="0"/>
                        </a:spcAft>
                      </a:pPr>
                      <a:r>
                        <a:rPr lang="ar-SA" sz="2400" b="1">
                          <a:effectLst/>
                          <a:latin typeface="Times New Roman"/>
                          <a:ea typeface="Times New Roman"/>
                          <a:cs typeface="Simplified Arabic"/>
                        </a:rPr>
                        <a:t>2000</a:t>
                      </a:r>
                      <a:endParaRPr lang="en-US" sz="20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dirty="0">
                          <a:effectLst/>
                          <a:latin typeface="Times New Roman"/>
                          <a:ea typeface="Times New Roman"/>
                          <a:cs typeface="Simplified Arabic"/>
                        </a:rPr>
                        <a:t> </a:t>
                      </a:r>
                      <a:endParaRPr lang="en-US" sz="20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dirty="0">
                          <a:effectLst/>
                          <a:latin typeface="Times New Roman"/>
                          <a:ea typeface="Times New Roman"/>
                          <a:cs typeface="Simplified Arabic"/>
                        </a:rPr>
                        <a:t>الكهرباء</a:t>
                      </a:r>
                      <a:endParaRPr lang="en-US" sz="20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5"/>
                  </a:ext>
                </a:extLst>
              </a:tr>
              <a:tr h="370840">
                <a:tc>
                  <a:txBody>
                    <a:bodyPr/>
                    <a:lstStyle/>
                    <a:p>
                      <a:pPr algn="ctr" rtl="1">
                        <a:lnSpc>
                          <a:spcPct val="115000"/>
                        </a:lnSpc>
                        <a:spcAft>
                          <a:spcPts val="0"/>
                        </a:spcAft>
                      </a:pPr>
                      <a:r>
                        <a:rPr lang="ar-SA" sz="2400" b="1">
                          <a:effectLst/>
                          <a:latin typeface="Times New Roman"/>
                          <a:ea typeface="Times New Roman"/>
                          <a:cs typeface="Simplified Arabic"/>
                        </a:rPr>
                        <a:t>1000</a:t>
                      </a:r>
                      <a:endParaRPr lang="en-US" sz="20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a:effectLst/>
                          <a:latin typeface="Times New Roman"/>
                          <a:ea typeface="Times New Roman"/>
                          <a:cs typeface="Simplified Arabic"/>
                        </a:rPr>
                        <a:t> </a:t>
                      </a:r>
                      <a:endParaRPr lang="en-US" sz="20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400" b="1" dirty="0">
                          <a:effectLst/>
                          <a:latin typeface="Times New Roman"/>
                          <a:ea typeface="Times New Roman"/>
                          <a:cs typeface="Simplified Arabic"/>
                        </a:rPr>
                        <a:t>التليفون والانترنت</a:t>
                      </a:r>
                      <a:endParaRPr lang="en-US" sz="20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6"/>
                  </a:ext>
                </a:extLst>
              </a:tr>
              <a:tr h="370840">
                <a:tc>
                  <a:txBody>
                    <a:bodyPr/>
                    <a:lstStyle/>
                    <a:p>
                      <a:pPr algn="ctr" rtl="1">
                        <a:lnSpc>
                          <a:spcPct val="115000"/>
                        </a:lnSpc>
                        <a:spcAft>
                          <a:spcPts val="0"/>
                        </a:spcAft>
                      </a:pPr>
                      <a:r>
                        <a:rPr lang="ar-SA" sz="2400" b="1" dirty="0">
                          <a:effectLst/>
                          <a:latin typeface="Times New Roman"/>
                          <a:ea typeface="Times New Roman"/>
                          <a:cs typeface="Simplified Arabic"/>
                        </a:rPr>
                        <a:t>12000</a:t>
                      </a:r>
                      <a:endParaRPr lang="en-US" sz="2000" b="1" dirty="0">
                        <a:effectLst/>
                        <a:latin typeface="Times New Roman"/>
                        <a:ea typeface="Times New Roman"/>
                        <a:cs typeface="Arial"/>
                      </a:endParaRPr>
                    </a:p>
                  </a:txBody>
                  <a:tcPr marL="68580" marR="68580" marT="0" marB="0">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400" b="1" dirty="0">
                          <a:effectLst/>
                          <a:latin typeface="Times New Roman"/>
                          <a:ea typeface="Times New Roman"/>
                          <a:cs typeface="Simplified Arabic"/>
                        </a:rPr>
                        <a:t> </a:t>
                      </a:r>
                      <a:endParaRPr lang="en-US" sz="2000" b="1" dirty="0">
                        <a:effectLst/>
                        <a:latin typeface="Times New Roman"/>
                        <a:ea typeface="Times New Roman"/>
                        <a:cs typeface="Arial"/>
                      </a:endParaRPr>
                    </a:p>
                  </a:txBody>
                  <a:tcPr marL="68580" marR="68580" marT="0" marB="0">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400" b="1" dirty="0">
                          <a:effectLst/>
                          <a:latin typeface="Times New Roman"/>
                          <a:ea typeface="Times New Roman"/>
                          <a:cs typeface="Simplified Arabic"/>
                        </a:rPr>
                        <a:t>المرتبات والأجور</a:t>
                      </a:r>
                      <a:endParaRPr lang="en-US" sz="2000" b="1" dirty="0">
                        <a:effectLst/>
                        <a:latin typeface="Times New Roman"/>
                        <a:ea typeface="Times New Roman"/>
                        <a:cs typeface="Arial"/>
                      </a:endParaRPr>
                    </a:p>
                  </a:txBody>
                  <a:tcPr marL="68580" marR="68580" marT="0" marB="0">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pPr algn="ctr" rtl="1">
                        <a:lnSpc>
                          <a:spcPct val="115000"/>
                        </a:lnSpc>
                        <a:spcAft>
                          <a:spcPts val="0"/>
                        </a:spcAft>
                      </a:pPr>
                      <a:r>
                        <a:rPr lang="ar-SA" sz="2400" b="1">
                          <a:effectLst/>
                          <a:latin typeface="Times New Roman"/>
                          <a:ea typeface="Times New Roman"/>
                          <a:cs typeface="Simplified Arabic"/>
                        </a:rPr>
                        <a:t>408000</a:t>
                      </a:r>
                      <a:endParaRPr lang="en-US" sz="2000" b="1">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400" b="1">
                          <a:effectLst/>
                          <a:latin typeface="Times New Roman"/>
                          <a:ea typeface="Times New Roman"/>
                          <a:cs typeface="Simplified Arabic"/>
                        </a:rPr>
                        <a:t>408000</a:t>
                      </a:r>
                      <a:endParaRPr lang="en-US" sz="2000" b="1">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400" b="1" dirty="0">
                          <a:effectLst/>
                          <a:latin typeface="Times New Roman"/>
                          <a:ea typeface="Times New Roman"/>
                          <a:cs typeface="Simplified Arabic"/>
                        </a:rPr>
                        <a:t>المجموع</a:t>
                      </a:r>
                      <a:endParaRPr lang="en-US" sz="20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126300509"/>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r>
              <a:rPr lang="ar-EG" sz="1800" dirty="0"/>
              <a:t>12</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938325420"/>
              </p:ext>
            </p:extLst>
          </p:nvPr>
        </p:nvGraphicFramePr>
        <p:xfrm>
          <a:off x="1043609" y="2708920"/>
          <a:ext cx="7344815" cy="3372104"/>
        </p:xfrm>
        <a:graphic>
          <a:graphicData uri="http://schemas.openxmlformats.org/drawingml/2006/table">
            <a:tbl>
              <a:tblPr rtl="1" firstRow="1" bandRow="1">
                <a:tableStyleId>{5C22544A-7EE6-4342-B048-85BDC9FD1C3A}</a:tableStyleId>
              </a:tblPr>
              <a:tblGrid>
                <a:gridCol w="1231304">
                  <a:extLst>
                    <a:ext uri="{9D8B030D-6E8A-4147-A177-3AD203B41FA5}">
                      <a16:colId xmlns:a16="http://schemas.microsoft.com/office/drawing/2014/main" val="20000"/>
                    </a:ext>
                  </a:extLst>
                </a:gridCol>
                <a:gridCol w="1205880">
                  <a:extLst>
                    <a:ext uri="{9D8B030D-6E8A-4147-A177-3AD203B41FA5}">
                      <a16:colId xmlns:a16="http://schemas.microsoft.com/office/drawing/2014/main" val="20001"/>
                    </a:ext>
                  </a:extLst>
                </a:gridCol>
                <a:gridCol w="1180356">
                  <a:extLst>
                    <a:ext uri="{9D8B030D-6E8A-4147-A177-3AD203B41FA5}">
                      <a16:colId xmlns:a16="http://schemas.microsoft.com/office/drawing/2014/main" val="20002"/>
                    </a:ext>
                  </a:extLst>
                </a:gridCol>
                <a:gridCol w="1171972">
                  <a:extLst>
                    <a:ext uri="{9D8B030D-6E8A-4147-A177-3AD203B41FA5}">
                      <a16:colId xmlns:a16="http://schemas.microsoft.com/office/drawing/2014/main" val="20003"/>
                    </a:ext>
                  </a:extLst>
                </a:gridCol>
                <a:gridCol w="2555303">
                  <a:extLst>
                    <a:ext uri="{9D8B030D-6E8A-4147-A177-3AD203B41FA5}">
                      <a16:colId xmlns:a16="http://schemas.microsoft.com/office/drawing/2014/main" val="20004"/>
                    </a:ext>
                  </a:extLst>
                </a:gridCol>
              </a:tblGrid>
              <a:tr h="370840">
                <a:tc gridSpan="5">
                  <a:txBody>
                    <a:bodyPr/>
                    <a:lstStyle/>
                    <a:p>
                      <a:pPr algn="ctr" rtl="1"/>
                      <a:r>
                        <a:rPr kumimoji="0" lang="ar-SA" sz="2400" b="1" kern="1200" dirty="0">
                          <a:solidFill>
                            <a:sysClr val="windowText" lastClr="000000"/>
                          </a:solidFill>
                          <a:effectLst/>
                          <a:latin typeface="+mn-lt"/>
                          <a:ea typeface="+mn-ea"/>
                          <a:cs typeface="+mn-cs"/>
                        </a:rPr>
                        <a:t>منشأة التقوى</a:t>
                      </a:r>
                      <a:endParaRPr kumimoji="0" lang="en-US" sz="2400" b="1" kern="1200" dirty="0">
                        <a:solidFill>
                          <a:sysClr val="windowText" lastClr="000000"/>
                        </a:solidFill>
                        <a:effectLst/>
                        <a:latin typeface="+mn-lt"/>
                        <a:ea typeface="+mn-ea"/>
                        <a:cs typeface="+mn-cs"/>
                      </a:endParaRPr>
                    </a:p>
                    <a:p>
                      <a:pPr algn="ctr" rtl="1"/>
                      <a:r>
                        <a:rPr kumimoji="0" lang="ar-SA" sz="2400" b="1" kern="1200" dirty="0">
                          <a:solidFill>
                            <a:sysClr val="windowText" lastClr="000000"/>
                          </a:solidFill>
                          <a:effectLst/>
                          <a:latin typeface="+mn-lt"/>
                          <a:ea typeface="+mn-ea"/>
                          <a:cs typeface="+mn-cs"/>
                        </a:rPr>
                        <a:t>ميزان المراجعة بالمجاميع والأرصدة</a:t>
                      </a:r>
                      <a:endParaRPr kumimoji="0" lang="en-US" sz="2400" b="1" kern="1200" dirty="0">
                        <a:solidFill>
                          <a:sysClr val="windowText" lastClr="000000"/>
                        </a:solidFill>
                        <a:effectLst/>
                        <a:latin typeface="+mn-lt"/>
                        <a:ea typeface="+mn-ea"/>
                        <a:cs typeface="+mn-cs"/>
                      </a:endParaRPr>
                    </a:p>
                    <a:p>
                      <a:pPr algn="ctr" rtl="1"/>
                      <a:r>
                        <a:rPr kumimoji="0" lang="ar-SA" sz="2400" b="1" kern="1200" dirty="0">
                          <a:solidFill>
                            <a:sysClr val="windowText" lastClr="000000"/>
                          </a:solidFill>
                          <a:effectLst/>
                          <a:latin typeface="+mn-lt"/>
                          <a:ea typeface="+mn-ea"/>
                          <a:cs typeface="+mn-cs"/>
                        </a:rPr>
                        <a:t>في 30/4/2016</a:t>
                      </a:r>
                      <a:endParaRPr kumimoji="0" lang="en-US" sz="2400" b="1" kern="1200" dirty="0">
                        <a:solidFill>
                          <a:sysClr val="windowText" lastClr="000000"/>
                        </a:solidFill>
                        <a:effectLst/>
                        <a:latin typeface="+mn-lt"/>
                        <a:ea typeface="+mn-ea"/>
                        <a:cs typeface="+mn-cs"/>
                      </a:endParaRPr>
                    </a:p>
                  </a:txBody>
                  <a:tcPr marL="68580" marR="68580" marT="0" marB="0" anchor="ctr">
                    <a:lnB w="317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a:p>
                  </a:txBody>
                  <a:tcPr/>
                </a:tc>
                <a:tc hMerge="1">
                  <a:txBody>
                    <a:bodyPr/>
                    <a:lstStyle/>
                    <a:p>
                      <a:pPr algn="ctr" rtl="1">
                        <a:lnSpc>
                          <a:spcPct val="115000"/>
                        </a:lnSpc>
                        <a:spcAft>
                          <a:spcPts val="0"/>
                        </a:spcAft>
                      </a:pPr>
                      <a:endParaRPr lang="en-US" sz="1600" b="1" dirty="0">
                        <a:solidFill>
                          <a:schemeClr val="tx1"/>
                        </a:solidFill>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a:p>
                  </a:txBody>
                  <a:tcPr/>
                </a:tc>
                <a:tc hMerge="1">
                  <a:txBody>
                    <a:bodyPr/>
                    <a:lstStyle/>
                    <a:p>
                      <a:pPr algn="ctr" rtl="1"/>
                      <a:endParaRPr lang="ar-EG" sz="2400" b="1" dirty="0">
                        <a:solidFill>
                          <a:schemeClr val="tx1"/>
                        </a:solidFill>
                      </a:endParaRPr>
                    </a:p>
                  </a:txBody>
                  <a:tcPr>
                    <a:lnL w="3175" cap="flat" cmpd="sng" algn="ctr">
                      <a:solidFill>
                        <a:schemeClr val="tx1"/>
                      </a:solidFill>
                      <a:prstDash val="solid"/>
                      <a:round/>
                      <a:headEnd type="none" w="med" len="med"/>
                      <a:tailEnd type="none" w="med" len="med"/>
                    </a:lnL>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70840">
                <a:tc gridSpan="2">
                  <a:txBody>
                    <a:bodyPr/>
                    <a:lstStyle/>
                    <a:p>
                      <a:pPr algn="ctr" rtl="1">
                        <a:lnSpc>
                          <a:spcPct val="115000"/>
                        </a:lnSpc>
                        <a:spcAft>
                          <a:spcPts val="0"/>
                        </a:spcAft>
                      </a:pPr>
                      <a:r>
                        <a:rPr kumimoji="0" lang="ar-SA" sz="2400" b="1" kern="1200" dirty="0">
                          <a:solidFill>
                            <a:schemeClr val="tx1"/>
                          </a:solidFill>
                          <a:effectLst/>
                          <a:latin typeface="+mn-lt"/>
                          <a:ea typeface="+mn-ea"/>
                          <a:cs typeface="+mn-cs"/>
                        </a:rPr>
                        <a:t>مجاميع</a:t>
                      </a:r>
                      <a:endParaRPr lang="en-US" sz="1600" b="1" dirty="0">
                        <a:solidFill>
                          <a:schemeClr val="tx1"/>
                        </a:solidFill>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rtl="1">
                        <a:lnSpc>
                          <a:spcPct val="115000"/>
                        </a:lnSpc>
                        <a:spcAft>
                          <a:spcPts val="0"/>
                        </a:spcAft>
                      </a:pPr>
                      <a:endParaRPr lang="en-US" sz="1200" dirty="0">
                        <a:effectLst/>
                        <a:latin typeface="Times New Roman"/>
                        <a:ea typeface="Times New Roman"/>
                        <a:cs typeface="Arial"/>
                      </a:endParaRPr>
                    </a:p>
                  </a:txBody>
                  <a:tcPr marL="68580" marR="68580" marT="0" marB="0" anchor="ctr">
                    <a:solidFill>
                      <a:schemeClr val="tx2">
                        <a:lumMod val="20000"/>
                        <a:lumOff val="80000"/>
                      </a:schemeClr>
                    </a:solidFill>
                  </a:tcPr>
                </a:tc>
                <a:tc gridSpan="2">
                  <a:txBody>
                    <a:bodyPr/>
                    <a:lstStyle/>
                    <a:p>
                      <a:pPr algn="ctr" rtl="1">
                        <a:lnSpc>
                          <a:spcPct val="115000"/>
                        </a:lnSpc>
                        <a:spcAft>
                          <a:spcPts val="0"/>
                        </a:spcAft>
                      </a:pPr>
                      <a:r>
                        <a:rPr kumimoji="0" lang="ar-SA" sz="2400" b="1" kern="1200" dirty="0">
                          <a:solidFill>
                            <a:schemeClr val="tx1"/>
                          </a:solidFill>
                          <a:effectLst/>
                          <a:latin typeface="+mn-lt"/>
                          <a:ea typeface="+mn-ea"/>
                          <a:cs typeface="+mn-cs"/>
                        </a:rPr>
                        <a:t>أرصدة</a:t>
                      </a:r>
                      <a:endParaRPr lang="en-US" sz="1600" b="1" dirty="0">
                        <a:solidFill>
                          <a:schemeClr val="tx1"/>
                        </a:solidFill>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rtl="1">
                        <a:lnSpc>
                          <a:spcPct val="115000"/>
                        </a:lnSpc>
                        <a:spcAft>
                          <a:spcPts val="0"/>
                        </a:spcAft>
                      </a:pPr>
                      <a:endParaRPr lang="en-US" sz="1200" dirty="0">
                        <a:effectLst/>
                        <a:latin typeface="Times New Roman"/>
                        <a:ea typeface="Times New Roman"/>
                        <a:cs typeface="Arial"/>
                      </a:endParaRPr>
                    </a:p>
                  </a:txBody>
                  <a:tcPr marL="68580" marR="68580" marT="0" marB="0" anchor="ctr">
                    <a:solidFill>
                      <a:schemeClr val="tx2">
                        <a:lumMod val="20000"/>
                        <a:lumOff val="80000"/>
                      </a:schemeClr>
                    </a:solidFill>
                  </a:tcPr>
                </a:tc>
                <a:tc rowSpan="2">
                  <a:txBody>
                    <a:bodyPr/>
                    <a:lstStyle/>
                    <a:p>
                      <a:pPr algn="ctr" rtl="1"/>
                      <a:endParaRPr kumimoji="0" lang="en-US" sz="1100" b="1" kern="1200" dirty="0">
                        <a:solidFill>
                          <a:schemeClr val="tx1"/>
                        </a:solidFill>
                        <a:effectLst/>
                        <a:latin typeface="+mn-lt"/>
                        <a:ea typeface="+mn-ea"/>
                        <a:cs typeface="+mn-cs"/>
                      </a:endParaRPr>
                    </a:p>
                    <a:p>
                      <a:pPr algn="ctr" rtl="1"/>
                      <a:r>
                        <a:rPr kumimoji="0" lang="ar-SA" sz="2400" b="1" kern="1200" dirty="0">
                          <a:solidFill>
                            <a:schemeClr val="tx1"/>
                          </a:solidFill>
                          <a:effectLst/>
                          <a:latin typeface="+mn-lt"/>
                          <a:ea typeface="+mn-ea"/>
                          <a:cs typeface="+mn-cs"/>
                        </a:rPr>
                        <a:t>اسم الحساب</a:t>
                      </a:r>
                      <a:endParaRPr lang="ar-EG" sz="2400" b="1" dirty="0">
                        <a:solidFill>
                          <a:schemeClr val="tx1"/>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2000" b="1" dirty="0">
                          <a:effectLst/>
                          <a:latin typeface="Times New Roman"/>
                          <a:ea typeface="Times New Roman"/>
                          <a:cs typeface="Simplified Arabic"/>
                        </a:rPr>
                        <a:t>مدينة</a:t>
                      </a:r>
                      <a:endParaRPr lang="en-US" sz="1800" b="1" dirty="0">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a:effectLst/>
                          <a:latin typeface="Times New Roman"/>
                          <a:ea typeface="Times New Roman"/>
                          <a:cs typeface="Simplified Arabic"/>
                        </a:rPr>
                        <a:t>دائنة</a:t>
                      </a:r>
                      <a:endParaRPr lang="en-US" sz="18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dirty="0">
                          <a:effectLst/>
                          <a:latin typeface="Times New Roman"/>
                          <a:ea typeface="Times New Roman"/>
                          <a:cs typeface="Simplified Arabic"/>
                        </a:rPr>
                        <a:t>مدينة</a:t>
                      </a:r>
                      <a:endParaRPr lang="en-US" sz="18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dirty="0">
                          <a:effectLst/>
                          <a:latin typeface="Times New Roman"/>
                          <a:ea typeface="Times New Roman"/>
                          <a:cs typeface="Simplified Arabic"/>
                        </a:rPr>
                        <a:t>دائنة</a:t>
                      </a:r>
                      <a:endParaRPr lang="en-US" sz="18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rtl="1"/>
                      <a:endParaRPr lang="ar-EG" sz="2800" b="1" dirty="0"/>
                    </a:p>
                  </a:txBody>
                  <a:tcPr/>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1800" b="1" dirty="0">
                          <a:effectLst/>
                          <a:latin typeface="Times New Roman"/>
                          <a:ea typeface="Times New Roman"/>
                          <a:cs typeface="Simplified Arabic"/>
                        </a:rPr>
                        <a:t>305000</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800" b="1" dirty="0">
                          <a:effectLst/>
                          <a:latin typeface="Times New Roman"/>
                          <a:ea typeface="Times New Roman"/>
                          <a:cs typeface="Simplified Arabic"/>
                        </a:rPr>
                        <a:t>168000</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800" b="1" dirty="0">
                          <a:effectLst/>
                          <a:latin typeface="Times New Roman"/>
                          <a:ea typeface="Times New Roman"/>
                          <a:cs typeface="Simplified Arabic"/>
                        </a:rPr>
                        <a:t>137000</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800" b="1" dirty="0">
                          <a:effectLst/>
                          <a:latin typeface="Times New Roman"/>
                          <a:ea typeface="Times New Roman"/>
                          <a:cs typeface="Simplified Arabic"/>
                        </a:rPr>
                        <a:t> </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800" b="1" dirty="0">
                          <a:effectLst/>
                          <a:latin typeface="Times New Roman"/>
                          <a:ea typeface="Times New Roman"/>
                          <a:cs typeface="Simplified Arabic"/>
                        </a:rPr>
                        <a:t>البنك</a:t>
                      </a:r>
                      <a:endParaRPr lang="en-US" sz="16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1800" b="1">
                          <a:effectLst/>
                          <a:latin typeface="Times New Roman"/>
                          <a:ea typeface="Times New Roman"/>
                          <a:cs typeface="Simplified Arabic"/>
                        </a:rPr>
                        <a:t> </a:t>
                      </a:r>
                      <a:endParaRPr lang="en-US" sz="16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a:effectLst/>
                          <a:latin typeface="Times New Roman"/>
                          <a:ea typeface="Times New Roman"/>
                          <a:cs typeface="Simplified Arabic"/>
                        </a:rPr>
                        <a:t>300000</a:t>
                      </a:r>
                      <a:endParaRPr lang="en-US" sz="16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a:effectLst/>
                          <a:latin typeface="Times New Roman"/>
                          <a:ea typeface="Times New Roman"/>
                          <a:cs typeface="Simplified Arabic"/>
                        </a:rPr>
                        <a:t> </a:t>
                      </a:r>
                      <a:endParaRPr lang="en-US" sz="16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a:effectLst/>
                          <a:latin typeface="Times New Roman"/>
                          <a:ea typeface="Times New Roman"/>
                          <a:cs typeface="Simplified Arabic"/>
                        </a:rPr>
                        <a:t>300000</a:t>
                      </a:r>
                      <a:endParaRPr lang="en-US" sz="16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dirty="0">
                          <a:effectLst/>
                          <a:latin typeface="Times New Roman"/>
                          <a:ea typeface="Times New Roman"/>
                          <a:cs typeface="Simplified Arabic"/>
                        </a:rPr>
                        <a:t>رأس المال</a:t>
                      </a:r>
                      <a:endParaRPr lang="en-US" sz="16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4"/>
                  </a:ext>
                </a:extLst>
              </a:tr>
              <a:tr h="370840">
                <a:tc>
                  <a:txBody>
                    <a:bodyPr/>
                    <a:lstStyle/>
                    <a:p>
                      <a:pPr algn="ctr" rtl="1">
                        <a:lnSpc>
                          <a:spcPct val="115000"/>
                        </a:lnSpc>
                        <a:spcAft>
                          <a:spcPts val="0"/>
                        </a:spcAft>
                      </a:pPr>
                      <a:r>
                        <a:rPr lang="ar-SA" sz="1800" b="1">
                          <a:effectLst/>
                          <a:latin typeface="Times New Roman"/>
                          <a:ea typeface="Times New Roman"/>
                          <a:cs typeface="Simplified Arabic"/>
                        </a:rPr>
                        <a:t>20000</a:t>
                      </a:r>
                      <a:endParaRPr lang="en-US" sz="16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a:effectLst/>
                          <a:latin typeface="Times New Roman"/>
                          <a:ea typeface="Times New Roman"/>
                          <a:cs typeface="Simplified Arabic"/>
                        </a:rPr>
                        <a:t> </a:t>
                      </a:r>
                      <a:endParaRPr lang="en-US" sz="16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a:effectLst/>
                          <a:latin typeface="Times New Roman"/>
                          <a:ea typeface="Times New Roman"/>
                          <a:cs typeface="Simplified Arabic"/>
                        </a:rPr>
                        <a:t>20000</a:t>
                      </a:r>
                      <a:endParaRPr lang="en-US" sz="16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a:effectLst/>
                          <a:latin typeface="Times New Roman"/>
                          <a:ea typeface="Times New Roman"/>
                          <a:cs typeface="Simplified Arabic"/>
                        </a:rPr>
                        <a:t> </a:t>
                      </a:r>
                      <a:endParaRPr lang="en-US" sz="16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dirty="0">
                          <a:effectLst/>
                          <a:latin typeface="Times New Roman"/>
                          <a:ea typeface="Times New Roman"/>
                          <a:cs typeface="Simplified Arabic"/>
                        </a:rPr>
                        <a:t>الأثاث والتركيبات</a:t>
                      </a:r>
                      <a:endParaRPr lang="en-US" sz="16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5"/>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100000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100000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dirty="0">
                          <a:effectLst/>
                          <a:latin typeface="Times New Roman"/>
                          <a:ea typeface="Times New Roman"/>
                          <a:cs typeface="Simplified Arabic"/>
                        </a:rPr>
                        <a:t>السيارات</a:t>
                      </a:r>
                      <a:endParaRPr lang="en-US" sz="18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366283115"/>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r>
              <a:rPr lang="ar-EG" sz="1800" dirty="0"/>
              <a:t>13</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94908849"/>
              </p:ext>
            </p:extLst>
          </p:nvPr>
        </p:nvGraphicFramePr>
        <p:xfrm>
          <a:off x="899592" y="1988840"/>
          <a:ext cx="7344820" cy="4079240"/>
        </p:xfrm>
        <a:graphic>
          <a:graphicData uri="http://schemas.openxmlformats.org/drawingml/2006/table">
            <a:tbl>
              <a:tblPr rtl="1" firstRow="1" bandRow="1">
                <a:tableStyleId>{5C22544A-7EE6-4342-B048-85BDC9FD1C3A}</a:tableStyleId>
              </a:tblPr>
              <a:tblGrid>
                <a:gridCol w="1024036">
                  <a:extLst>
                    <a:ext uri="{9D8B030D-6E8A-4147-A177-3AD203B41FA5}">
                      <a16:colId xmlns:a16="http://schemas.microsoft.com/office/drawing/2014/main" val="20000"/>
                    </a:ext>
                  </a:extLst>
                </a:gridCol>
                <a:gridCol w="1214264">
                  <a:extLst>
                    <a:ext uri="{9D8B030D-6E8A-4147-A177-3AD203B41FA5}">
                      <a16:colId xmlns:a16="http://schemas.microsoft.com/office/drawing/2014/main" val="20001"/>
                    </a:ext>
                  </a:extLst>
                </a:gridCol>
                <a:gridCol w="1336948">
                  <a:extLst>
                    <a:ext uri="{9D8B030D-6E8A-4147-A177-3AD203B41FA5}">
                      <a16:colId xmlns:a16="http://schemas.microsoft.com/office/drawing/2014/main" val="20002"/>
                    </a:ext>
                  </a:extLst>
                </a:gridCol>
                <a:gridCol w="1290464">
                  <a:extLst>
                    <a:ext uri="{9D8B030D-6E8A-4147-A177-3AD203B41FA5}">
                      <a16:colId xmlns:a16="http://schemas.microsoft.com/office/drawing/2014/main" val="20003"/>
                    </a:ext>
                  </a:extLst>
                </a:gridCol>
                <a:gridCol w="2479108">
                  <a:extLst>
                    <a:ext uri="{9D8B030D-6E8A-4147-A177-3AD203B41FA5}">
                      <a16:colId xmlns:a16="http://schemas.microsoft.com/office/drawing/2014/main" val="20004"/>
                    </a:ext>
                  </a:extLst>
                </a:gridCol>
              </a:tblGrid>
              <a:tr h="370840">
                <a:tc>
                  <a:txBody>
                    <a:bodyPr/>
                    <a:lstStyle/>
                    <a:p>
                      <a:pPr algn="ctr" rtl="1">
                        <a:lnSpc>
                          <a:spcPct val="115000"/>
                        </a:lnSpc>
                        <a:spcAft>
                          <a:spcPts val="0"/>
                        </a:spcAft>
                      </a:pPr>
                      <a:r>
                        <a:rPr lang="ar-SA" sz="1800" b="1" dirty="0">
                          <a:solidFill>
                            <a:schemeClr val="tx1"/>
                          </a:solidFill>
                          <a:effectLst/>
                          <a:latin typeface="Times New Roman"/>
                          <a:ea typeface="Times New Roman"/>
                          <a:cs typeface="Simplified Arabic"/>
                        </a:rPr>
                        <a:t>مدينة</a:t>
                      </a:r>
                      <a:endParaRPr lang="en-US" sz="1600" b="1" dirty="0">
                        <a:solidFill>
                          <a:schemeClr val="tx1"/>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r>
                        <a:rPr lang="ar-SA" sz="1800" b="1">
                          <a:solidFill>
                            <a:schemeClr val="tx1"/>
                          </a:solidFill>
                          <a:effectLst/>
                          <a:latin typeface="Times New Roman"/>
                          <a:ea typeface="Times New Roman"/>
                          <a:cs typeface="Simplified Arabic"/>
                        </a:rPr>
                        <a:t>دائنة</a:t>
                      </a:r>
                      <a:endParaRPr lang="en-US" sz="1600" b="1">
                        <a:solidFill>
                          <a:schemeClr val="tx1"/>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r>
                        <a:rPr lang="ar-SA" sz="1800" b="1" dirty="0">
                          <a:solidFill>
                            <a:schemeClr val="tx1"/>
                          </a:solidFill>
                          <a:effectLst/>
                          <a:latin typeface="Times New Roman"/>
                          <a:ea typeface="Times New Roman"/>
                          <a:cs typeface="Simplified Arabic"/>
                        </a:rPr>
                        <a:t>مدينة</a:t>
                      </a:r>
                      <a:endParaRPr lang="en-US" sz="1600" b="1" dirty="0">
                        <a:solidFill>
                          <a:schemeClr val="tx1"/>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ct val="115000"/>
                        </a:lnSpc>
                        <a:spcAft>
                          <a:spcPts val="0"/>
                        </a:spcAft>
                      </a:pPr>
                      <a:r>
                        <a:rPr lang="ar-SA" sz="1800" b="1" dirty="0">
                          <a:solidFill>
                            <a:schemeClr val="tx1"/>
                          </a:solidFill>
                          <a:effectLst/>
                          <a:latin typeface="Times New Roman"/>
                          <a:ea typeface="Times New Roman"/>
                          <a:cs typeface="Simplified Arabic"/>
                        </a:rPr>
                        <a:t>دائنة</a:t>
                      </a:r>
                      <a:endParaRPr lang="en-US" sz="1600" b="1" dirty="0">
                        <a:solidFill>
                          <a:schemeClr val="tx1"/>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r>
                        <a:rPr kumimoji="0" lang="ar-SA" sz="1600" b="1" kern="1200" dirty="0">
                          <a:solidFill>
                            <a:schemeClr val="tx1"/>
                          </a:solidFill>
                          <a:effectLst/>
                          <a:latin typeface="+mn-lt"/>
                          <a:ea typeface="+mn-ea"/>
                          <a:cs typeface="+mn-cs"/>
                        </a:rPr>
                        <a:t>اسم الحساب</a:t>
                      </a:r>
                      <a:endParaRPr lang="ar-EG" sz="16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60000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60000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المشتريات</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33000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33000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المبيعات</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25000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100000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75000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الدائنون</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10000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10000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المدينون</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4"/>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108000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37000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71000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الخزينة</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5"/>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5000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5000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الإيجار </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6"/>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2000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2000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م. الكهرباء</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7"/>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1000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1000</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2000" b="1">
                          <a:effectLst/>
                          <a:latin typeface="Times New Roman"/>
                          <a:ea typeface="Times New Roman"/>
                          <a:cs typeface="Simplified Arabic"/>
                        </a:rPr>
                        <a:t>التليفون والانترنت</a:t>
                      </a:r>
                      <a:endParaRPr lang="en-US" sz="1800" b="1">
                        <a:effectLst/>
                        <a:latin typeface="Times New Roman"/>
                        <a:ea typeface="Times New Roman"/>
                        <a:cs typeface="Arial"/>
                      </a:endParaRPr>
                    </a:p>
                  </a:txBody>
                  <a:tcPr marL="68580" marR="68580" marT="0" marB="0"/>
                </a:tc>
                <a:extLst>
                  <a:ext uri="{0D108BD9-81ED-4DB2-BD59-A6C34878D82A}">
                    <a16:rowId xmlns:a16="http://schemas.microsoft.com/office/drawing/2014/main" val="10008"/>
                  </a:ext>
                </a:extLst>
              </a:tr>
              <a:tr h="370840">
                <a:tc>
                  <a:txBody>
                    <a:bodyPr/>
                    <a:lstStyle/>
                    <a:p>
                      <a:pPr algn="ctr" rtl="1">
                        <a:lnSpc>
                          <a:spcPct val="115000"/>
                        </a:lnSpc>
                        <a:spcAft>
                          <a:spcPts val="0"/>
                        </a:spcAft>
                      </a:pPr>
                      <a:r>
                        <a:rPr lang="ar-SA" sz="2000" b="1" dirty="0">
                          <a:effectLst/>
                          <a:latin typeface="Times New Roman"/>
                          <a:ea typeface="Times New Roman"/>
                          <a:cs typeface="Simplified Arabic"/>
                        </a:rPr>
                        <a:t>12000</a:t>
                      </a:r>
                      <a:endParaRPr lang="en-US" sz="1800" b="1" dirty="0">
                        <a:effectLst/>
                        <a:latin typeface="Times New Roman"/>
                        <a:ea typeface="Times New Roman"/>
                        <a:cs typeface="Arial"/>
                      </a:endParaRPr>
                    </a:p>
                  </a:txBody>
                  <a:tcPr marL="68580" marR="68580" marT="0" marB="0" anchor="ctr">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en-US"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a:effectLst/>
                          <a:latin typeface="Times New Roman"/>
                          <a:ea typeface="Times New Roman"/>
                          <a:cs typeface="Simplified Arabic"/>
                        </a:rPr>
                        <a:t>12000</a:t>
                      </a:r>
                      <a:endParaRPr lang="en-US" sz="1800" b="1">
                        <a:effectLst/>
                        <a:latin typeface="Times New Roman"/>
                        <a:ea typeface="Times New Roman"/>
                        <a:cs typeface="Arial"/>
                      </a:endParaRPr>
                    </a:p>
                  </a:txBody>
                  <a:tcPr marL="68580" marR="68580" marT="0" marB="0" anchor="ctr">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en-US"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nchor="ctr">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dirty="0">
                          <a:effectLst/>
                          <a:latin typeface="Times New Roman"/>
                          <a:ea typeface="Times New Roman"/>
                          <a:cs typeface="Simplified Arabic"/>
                        </a:rPr>
                        <a:t>المرتبات والأجور</a:t>
                      </a:r>
                      <a:endParaRPr lang="en-US" sz="1800" b="1" dirty="0">
                        <a:effectLst/>
                        <a:latin typeface="Times New Roman"/>
                        <a:ea typeface="Times New Roman"/>
                        <a:cs typeface="Arial"/>
                      </a:endParaRPr>
                    </a:p>
                  </a:txBody>
                  <a:tcPr marL="68580" marR="68580" marT="0" marB="0">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648000</a:t>
                      </a:r>
                      <a:endParaRPr lang="en-US" sz="1800" b="1">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a:effectLst/>
                          <a:latin typeface="Times New Roman"/>
                          <a:ea typeface="Times New Roman"/>
                          <a:cs typeface="Simplified Arabic"/>
                        </a:rPr>
                        <a:t>648000</a:t>
                      </a:r>
                      <a:endParaRPr lang="en-US" sz="1800" b="1">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a:effectLst/>
                          <a:latin typeface="Times New Roman"/>
                          <a:ea typeface="Times New Roman"/>
                          <a:cs typeface="Simplified Arabic"/>
                        </a:rPr>
                        <a:t>408000</a:t>
                      </a:r>
                      <a:endParaRPr lang="en-US" sz="1800" b="1">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a:effectLst/>
                          <a:latin typeface="Times New Roman"/>
                          <a:ea typeface="Times New Roman"/>
                          <a:cs typeface="Simplified Arabic"/>
                        </a:rPr>
                        <a:t>408000</a:t>
                      </a:r>
                      <a:endParaRPr lang="en-US" sz="1800" b="1">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000" b="1" dirty="0">
                          <a:effectLst/>
                          <a:latin typeface="Times New Roman"/>
                          <a:ea typeface="Times New Roman"/>
                          <a:cs typeface="Simplified Arabic"/>
                        </a:rPr>
                        <a:t>المجموع</a:t>
                      </a:r>
                      <a:endParaRPr lang="en-US" sz="18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39265329"/>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r>
              <a:rPr lang="ar-EG" sz="1800" dirty="0"/>
              <a:t>14</a:t>
            </a:r>
            <a:endParaRPr lang="en-US" sz="1800" dirty="0"/>
          </a:p>
        </p:txBody>
      </p:sp>
    </p:spTree>
    <p:extLst>
      <p:ext uri="{BB962C8B-B14F-4D97-AF65-F5344CB8AC3E}">
        <p14:creationId xmlns:p14="http://schemas.microsoft.com/office/powerpoint/2010/main" val="1422315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239539242"/>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SA" sz="3600" b="1" dirty="0"/>
              <a:t>6/2  الأخطاء المحاسبية وآليات تصحيحها: </a:t>
            </a:r>
            <a:endParaRPr lang="en-US" sz="3600" dirty="0"/>
          </a:p>
        </p:txBody>
      </p:sp>
      <p:sp>
        <p:nvSpPr>
          <p:cNvPr id="6" name="Slide Number Placeholder 5"/>
          <p:cNvSpPr>
            <a:spLocks noGrp="1"/>
          </p:cNvSpPr>
          <p:nvPr>
            <p:ph type="sldNum" sz="quarter" idx="11"/>
          </p:nvPr>
        </p:nvSpPr>
        <p:spPr/>
        <p:txBody>
          <a:bodyPr/>
          <a:lstStyle/>
          <a:p>
            <a:r>
              <a:rPr lang="ar-EG" sz="1800" dirty="0"/>
              <a:t>15</a:t>
            </a:r>
            <a:endParaRPr lang="en-US" sz="1800" dirty="0"/>
          </a:p>
        </p:txBody>
      </p:sp>
    </p:spTree>
    <p:extLst>
      <p:ext uri="{BB962C8B-B14F-4D97-AF65-F5344CB8AC3E}">
        <p14:creationId xmlns:p14="http://schemas.microsoft.com/office/powerpoint/2010/main" val="1422315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853302778"/>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866800"/>
          </a:xfrm>
        </p:spPr>
        <p:txBody>
          <a:bodyPr/>
          <a:lstStyle/>
          <a:p>
            <a:pPr algn="r" rtl="1"/>
            <a:r>
              <a:rPr lang="ar-SA" sz="3600" b="1" dirty="0"/>
              <a:t>6/2  الأخطاء المحاسبية وآليات تصحيحها: </a:t>
            </a:r>
            <a:endParaRPr lang="en-US" sz="3600" dirty="0"/>
          </a:p>
        </p:txBody>
      </p:sp>
      <p:sp>
        <p:nvSpPr>
          <p:cNvPr id="6" name="Slide Number Placeholder 5"/>
          <p:cNvSpPr>
            <a:spLocks noGrp="1"/>
          </p:cNvSpPr>
          <p:nvPr>
            <p:ph type="sldNum" sz="quarter" idx="11"/>
          </p:nvPr>
        </p:nvSpPr>
        <p:spPr/>
        <p:txBody>
          <a:bodyPr/>
          <a:lstStyle/>
          <a:p>
            <a:r>
              <a:rPr lang="ar-EG" sz="1800" dirty="0"/>
              <a:t>16</a:t>
            </a:r>
            <a:endParaRPr lang="en-US" sz="1800" dirty="0"/>
          </a:p>
        </p:txBody>
      </p:sp>
    </p:spTree>
    <p:extLst>
      <p:ext uri="{BB962C8B-B14F-4D97-AF65-F5344CB8AC3E}">
        <p14:creationId xmlns:p14="http://schemas.microsoft.com/office/powerpoint/2010/main" val="142231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001994491"/>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6</a:t>
            </a:r>
            <a:r>
              <a:rPr lang="ar-SA" sz="3600" b="1" dirty="0"/>
              <a:t>/</a:t>
            </a:r>
            <a:r>
              <a:rPr lang="ar-EG" sz="3600" b="1" dirty="0"/>
              <a:t>2 </a:t>
            </a:r>
            <a:r>
              <a:rPr lang="ar-SA" sz="3600" b="1" dirty="0"/>
              <a:t>الأخطاء المحاسبية وآليات تصحيحها: </a:t>
            </a:r>
            <a:endParaRPr lang="en-US" sz="3600" dirty="0"/>
          </a:p>
        </p:txBody>
      </p:sp>
      <p:sp>
        <p:nvSpPr>
          <p:cNvPr id="6" name="Slide Number Placeholder 5"/>
          <p:cNvSpPr>
            <a:spLocks noGrp="1"/>
          </p:cNvSpPr>
          <p:nvPr>
            <p:ph type="sldNum" sz="quarter" idx="11"/>
          </p:nvPr>
        </p:nvSpPr>
        <p:spPr/>
        <p:txBody>
          <a:bodyPr/>
          <a:lstStyle/>
          <a:p>
            <a:r>
              <a:rPr lang="ar-EG" sz="1800" dirty="0"/>
              <a:t>17</a:t>
            </a:r>
            <a:endParaRPr lang="en-US" sz="1800" dirty="0"/>
          </a:p>
        </p:txBody>
      </p:sp>
    </p:spTree>
    <p:extLst>
      <p:ext uri="{BB962C8B-B14F-4D97-AF65-F5344CB8AC3E}">
        <p14:creationId xmlns:p14="http://schemas.microsoft.com/office/powerpoint/2010/main" val="1422315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342371383"/>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6</a:t>
            </a:r>
            <a:r>
              <a:rPr lang="ar-SA" sz="3600" b="1" dirty="0"/>
              <a:t>/</a:t>
            </a:r>
            <a:r>
              <a:rPr lang="ar-EG" sz="3600" b="1" dirty="0"/>
              <a:t>2 </a:t>
            </a:r>
            <a:r>
              <a:rPr lang="ar-SA" sz="3600" b="1" dirty="0"/>
              <a:t>الأخطاء المحاسبية وآليات تصحيحها: </a:t>
            </a:r>
            <a:endParaRPr lang="en-US" sz="3600" dirty="0"/>
          </a:p>
        </p:txBody>
      </p:sp>
      <p:sp>
        <p:nvSpPr>
          <p:cNvPr id="6" name="Slide Number Placeholder 5"/>
          <p:cNvSpPr>
            <a:spLocks noGrp="1"/>
          </p:cNvSpPr>
          <p:nvPr>
            <p:ph type="sldNum" sz="quarter" idx="11"/>
          </p:nvPr>
        </p:nvSpPr>
        <p:spPr/>
        <p:txBody>
          <a:bodyPr/>
          <a:lstStyle/>
          <a:p>
            <a:r>
              <a:rPr lang="ar-EG" sz="1800" dirty="0"/>
              <a:t>18</a:t>
            </a:r>
            <a:endParaRPr lang="en-US" sz="1800" dirty="0"/>
          </a:p>
        </p:txBody>
      </p:sp>
    </p:spTree>
    <p:extLst>
      <p:ext uri="{BB962C8B-B14F-4D97-AF65-F5344CB8AC3E}">
        <p14:creationId xmlns:p14="http://schemas.microsoft.com/office/powerpoint/2010/main" val="1422315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870720222"/>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lvl="0" algn="r" rtl="1"/>
            <a:r>
              <a:rPr lang="ar-EG" sz="3600" b="1" dirty="0">
                <a:solidFill>
                  <a:schemeClr val="tx2">
                    <a:lumMod val="75000"/>
                  </a:schemeClr>
                </a:solidFill>
              </a:rPr>
              <a:t>1</a:t>
            </a:r>
            <a:r>
              <a:rPr lang="ar-SA" sz="3600" b="1" dirty="0">
                <a:solidFill>
                  <a:schemeClr val="tx2">
                    <a:lumMod val="75000"/>
                  </a:schemeClr>
                </a:solidFill>
              </a:rPr>
              <a:t>/6/</a:t>
            </a:r>
            <a:r>
              <a:rPr lang="ar-EG" sz="3600" b="1" dirty="0">
                <a:solidFill>
                  <a:schemeClr val="tx2">
                    <a:lumMod val="75000"/>
                  </a:schemeClr>
                </a:solidFill>
              </a:rPr>
              <a:t>2</a:t>
            </a:r>
            <a:r>
              <a:rPr lang="ar-SA" sz="3600" b="1" dirty="0">
                <a:solidFill>
                  <a:schemeClr val="tx2">
                    <a:lumMod val="75000"/>
                  </a:schemeClr>
                </a:solidFill>
              </a:rPr>
              <a:t>  آليات تصحيح الأخطاء المحاسبية: </a:t>
            </a:r>
            <a:endParaRPr lang="en-US" sz="3600" dirty="0">
              <a:solidFill>
                <a:schemeClr val="tx2">
                  <a:lumMod val="75000"/>
                </a:schemeClr>
              </a:solidFill>
            </a:endParaRPr>
          </a:p>
        </p:txBody>
      </p:sp>
      <p:sp>
        <p:nvSpPr>
          <p:cNvPr id="6" name="Slide Number Placeholder 5"/>
          <p:cNvSpPr>
            <a:spLocks noGrp="1"/>
          </p:cNvSpPr>
          <p:nvPr>
            <p:ph type="sldNum" sz="quarter" idx="11"/>
          </p:nvPr>
        </p:nvSpPr>
        <p:spPr/>
        <p:txBody>
          <a:bodyPr/>
          <a:lstStyle/>
          <a:p>
            <a:r>
              <a:rPr lang="ar-EG" sz="1800" dirty="0"/>
              <a:t>19</a:t>
            </a:r>
            <a:endParaRPr lang="en-US" sz="1800" dirty="0"/>
          </a:p>
        </p:txBody>
      </p:sp>
    </p:spTree>
    <p:extLst>
      <p:ext uri="{BB962C8B-B14F-4D97-AF65-F5344CB8AC3E}">
        <p14:creationId xmlns:p14="http://schemas.microsoft.com/office/powerpoint/2010/main" val="1422315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762001"/>
            <a:ext cx="7772400" cy="914400"/>
          </a:xfrm>
        </p:spPr>
        <p:txBody>
          <a:bodyPr/>
          <a:lstStyle/>
          <a:p>
            <a:pPr algn="r"/>
            <a:r>
              <a:rPr lang="ar-SA" dirty="0">
                <a:solidFill>
                  <a:srgbClr val="0070C0"/>
                </a:solidFill>
              </a:rPr>
              <a:t>أهداف الفصل :</a:t>
            </a:r>
            <a:endParaRPr lang="ar-EG" dirty="0">
              <a:solidFill>
                <a:srgbClr val="0070C0"/>
              </a:solidFill>
            </a:endParaRPr>
          </a:p>
        </p:txBody>
      </p:sp>
      <p:sp>
        <p:nvSpPr>
          <p:cNvPr id="7" name="Text Placeholder 6"/>
          <p:cNvSpPr>
            <a:spLocks noGrp="1"/>
          </p:cNvSpPr>
          <p:nvPr>
            <p:ph type="body" idx="1"/>
          </p:nvPr>
        </p:nvSpPr>
        <p:spPr>
          <a:xfrm>
            <a:off x="762000" y="1905000"/>
            <a:ext cx="7924800" cy="4648200"/>
          </a:xfrm>
        </p:spPr>
        <p:txBody>
          <a:bodyPr/>
          <a:lstStyle/>
          <a:p>
            <a:pPr algn="r" rtl="1"/>
            <a:r>
              <a:rPr lang="ar-SA" sz="2800" b="1" dirty="0">
                <a:cs typeface="+mj-cs"/>
              </a:rPr>
              <a:t>بعد دراسة هذا الفصل ينبغي أن يكون الطالب ملماً بالموضوعات التالية:</a:t>
            </a:r>
            <a:endParaRPr lang="en-US" sz="2800" dirty="0">
              <a:cs typeface="+mj-cs"/>
            </a:endParaRPr>
          </a:p>
          <a:p>
            <a:pPr lvl="1" algn="r" rtl="1">
              <a:buFont typeface="Arial" pitchFamily="34" charset="0"/>
              <a:buChar char="•"/>
            </a:pPr>
            <a:r>
              <a:rPr lang="ar-EG" sz="2500" b="1" dirty="0">
                <a:solidFill>
                  <a:schemeClr val="tx1"/>
                </a:solidFill>
              </a:rPr>
              <a:t> </a:t>
            </a:r>
            <a:r>
              <a:rPr lang="ar-SA" sz="2500" b="1" dirty="0">
                <a:solidFill>
                  <a:schemeClr val="tx1"/>
                </a:solidFill>
              </a:rPr>
              <a:t>مفهوم الدورة المحاسبية والإطار العام لمراحلها</a:t>
            </a:r>
          </a:p>
          <a:p>
            <a:pPr lvl="1" algn="r" rtl="1">
              <a:buFont typeface="Arial" pitchFamily="34" charset="0"/>
              <a:buChar char="•"/>
            </a:pPr>
            <a:r>
              <a:rPr lang="ar-SA" sz="2500" b="1" dirty="0">
                <a:solidFill>
                  <a:schemeClr val="tx1"/>
                </a:solidFill>
              </a:rPr>
              <a:t>مداخل تحليل العمليات المالية</a:t>
            </a:r>
          </a:p>
          <a:p>
            <a:pPr lvl="1" algn="r" rtl="1">
              <a:buFont typeface="Arial" pitchFamily="34" charset="0"/>
              <a:buChar char="•"/>
            </a:pPr>
            <a:r>
              <a:rPr lang="ar-SA" sz="2500" b="1" dirty="0">
                <a:solidFill>
                  <a:schemeClr val="tx1"/>
                </a:solidFill>
              </a:rPr>
              <a:t>كيفية تسجيل العمليات المالية في دفتر اليومية</a:t>
            </a:r>
          </a:p>
          <a:p>
            <a:pPr lvl="1" algn="r" rtl="1">
              <a:buFont typeface="Arial" pitchFamily="34" charset="0"/>
              <a:buChar char="•"/>
            </a:pPr>
            <a:r>
              <a:rPr lang="ar-SA" sz="2500" b="1" dirty="0">
                <a:solidFill>
                  <a:schemeClr val="tx1"/>
                </a:solidFill>
              </a:rPr>
              <a:t>كيفية ترحيل العمليات المالية إلى دفتر الأستاذ </a:t>
            </a:r>
          </a:p>
          <a:p>
            <a:pPr lvl="1" algn="r" rtl="1">
              <a:buFont typeface="Arial" pitchFamily="34" charset="0"/>
              <a:buChar char="•"/>
            </a:pPr>
            <a:r>
              <a:rPr lang="ar-SA" sz="2500" b="1" dirty="0">
                <a:solidFill>
                  <a:srgbClr val="FF0000"/>
                </a:solidFill>
              </a:rPr>
              <a:t>إعداد ميزان المراجعة</a:t>
            </a:r>
          </a:p>
          <a:p>
            <a:pPr lvl="1" algn="r" rtl="1">
              <a:buFont typeface="Arial" pitchFamily="34" charset="0"/>
              <a:buChar char="•"/>
            </a:pPr>
            <a:r>
              <a:rPr lang="ar-SA" sz="2500" b="1" dirty="0">
                <a:solidFill>
                  <a:srgbClr val="FF0000"/>
                </a:solidFill>
              </a:rPr>
              <a:t>أنواع الأخطاء المحاسبية وطرق تصحيح هذه الأخطاء</a:t>
            </a:r>
          </a:p>
          <a:p>
            <a:pPr algn="r" rtl="1"/>
            <a:endParaRPr lang="ar-EG" sz="2800" dirty="0">
              <a:solidFill>
                <a:srgbClr val="FF0000"/>
              </a:solidFill>
            </a:endParaRPr>
          </a:p>
        </p:txBody>
      </p:sp>
      <p:sp>
        <p:nvSpPr>
          <p:cNvPr id="8" name="Slide Number Placeholder 7"/>
          <p:cNvSpPr>
            <a:spLocks noGrp="1"/>
          </p:cNvSpPr>
          <p:nvPr>
            <p:ph type="sldNum" sz="quarter" idx="11"/>
          </p:nvPr>
        </p:nvSpPr>
        <p:spPr/>
        <p:txBody>
          <a:bodyPr/>
          <a:lstStyle/>
          <a:p>
            <a:r>
              <a:rPr lang="ar-EG" sz="1800" dirty="0"/>
              <a:t>2</a:t>
            </a: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048479261"/>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solidFill>
                  <a:schemeClr val="tx2">
                    <a:lumMod val="75000"/>
                  </a:schemeClr>
                </a:solidFill>
              </a:rPr>
              <a:t>1</a:t>
            </a:r>
            <a:r>
              <a:rPr lang="ar-SA" sz="3600" b="1" dirty="0">
                <a:solidFill>
                  <a:schemeClr val="tx2">
                    <a:lumMod val="75000"/>
                  </a:schemeClr>
                </a:solidFill>
              </a:rPr>
              <a:t>/6/</a:t>
            </a:r>
            <a:r>
              <a:rPr lang="ar-EG" sz="3600" b="1" dirty="0">
                <a:solidFill>
                  <a:schemeClr val="tx2">
                    <a:lumMod val="75000"/>
                  </a:schemeClr>
                </a:solidFill>
              </a:rPr>
              <a:t>2</a:t>
            </a:r>
            <a:r>
              <a:rPr lang="ar-SA" sz="3600" b="1" dirty="0">
                <a:solidFill>
                  <a:schemeClr val="tx2">
                    <a:lumMod val="75000"/>
                  </a:schemeClr>
                </a:solidFill>
              </a:rPr>
              <a:t>  آليات تصحيح الأخطاء المحاسبية: </a:t>
            </a:r>
            <a:endParaRPr lang="en-US" sz="3600" dirty="0"/>
          </a:p>
        </p:txBody>
      </p:sp>
      <p:sp>
        <p:nvSpPr>
          <p:cNvPr id="6" name="Slide Number Placeholder 5"/>
          <p:cNvSpPr>
            <a:spLocks noGrp="1"/>
          </p:cNvSpPr>
          <p:nvPr>
            <p:ph type="sldNum" sz="quarter" idx="11"/>
          </p:nvPr>
        </p:nvSpPr>
        <p:spPr/>
        <p:txBody>
          <a:bodyPr/>
          <a:lstStyle/>
          <a:p>
            <a:r>
              <a:rPr lang="ar-EG" sz="1800" dirty="0"/>
              <a:t>20</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485749732"/>
              </p:ext>
            </p:extLst>
          </p:nvPr>
        </p:nvGraphicFramePr>
        <p:xfrm>
          <a:off x="899592" y="3356992"/>
          <a:ext cx="7632848" cy="709930"/>
        </p:xfrm>
        <a:graphic>
          <a:graphicData uri="http://schemas.openxmlformats.org/drawingml/2006/table">
            <a:tbl>
              <a:tblPr rtl="1" firstRow="1" bandRow="1">
                <a:tableStyleId>{5C22544A-7EE6-4342-B048-85BDC9FD1C3A}</a:tableStyleId>
              </a:tblPr>
              <a:tblGrid>
                <a:gridCol w="1908212">
                  <a:extLst>
                    <a:ext uri="{9D8B030D-6E8A-4147-A177-3AD203B41FA5}">
                      <a16:colId xmlns:a16="http://schemas.microsoft.com/office/drawing/2014/main" val="20000"/>
                    </a:ext>
                  </a:extLst>
                </a:gridCol>
                <a:gridCol w="1574068">
                  <a:extLst>
                    <a:ext uri="{9D8B030D-6E8A-4147-A177-3AD203B41FA5}">
                      <a16:colId xmlns:a16="http://schemas.microsoft.com/office/drawing/2014/main" val="20001"/>
                    </a:ext>
                  </a:extLst>
                </a:gridCol>
                <a:gridCol w="2242356">
                  <a:extLst>
                    <a:ext uri="{9D8B030D-6E8A-4147-A177-3AD203B41FA5}">
                      <a16:colId xmlns:a16="http://schemas.microsoft.com/office/drawing/2014/main" val="20002"/>
                    </a:ext>
                  </a:extLst>
                </a:gridCol>
                <a:gridCol w="1908212">
                  <a:extLst>
                    <a:ext uri="{9D8B030D-6E8A-4147-A177-3AD203B41FA5}">
                      <a16:colId xmlns:a16="http://schemas.microsoft.com/office/drawing/2014/main" val="20003"/>
                    </a:ext>
                  </a:extLst>
                </a:gridCol>
              </a:tblGrid>
              <a:tr h="288032">
                <a:tc>
                  <a:txBody>
                    <a:bodyPr/>
                    <a:lstStyle/>
                    <a:p>
                      <a:pPr algn="ctr" rtl="1">
                        <a:lnSpc>
                          <a:spcPct val="115000"/>
                        </a:lnSpc>
                        <a:spcAft>
                          <a:spcPts val="0"/>
                        </a:spcAft>
                      </a:pPr>
                      <a:r>
                        <a:rPr lang="ar-SA" sz="2000" b="1" dirty="0">
                          <a:solidFill>
                            <a:sysClr val="windowText" lastClr="000000"/>
                          </a:solidFill>
                          <a:effectLst/>
                          <a:latin typeface="Times New Roman"/>
                          <a:ea typeface="Times New Roman"/>
                          <a:cs typeface="Simplified Arabic"/>
                        </a:rPr>
                        <a:t>16000</a:t>
                      </a:r>
                      <a:endParaRPr lang="en-US" sz="18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000" b="1" dirty="0">
                          <a:solidFill>
                            <a:sysClr val="windowText" lastClr="000000"/>
                          </a:solidFill>
                          <a:effectLst/>
                          <a:latin typeface="Times New Roman"/>
                          <a:ea typeface="Times New Roman"/>
                          <a:cs typeface="Simplified Arabic"/>
                        </a:rPr>
                        <a:t> </a:t>
                      </a:r>
                      <a:endParaRPr lang="en-US" sz="18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000" b="1" dirty="0">
                          <a:solidFill>
                            <a:sysClr val="windowText" lastClr="000000"/>
                          </a:solidFill>
                          <a:effectLst/>
                          <a:latin typeface="Times New Roman"/>
                          <a:ea typeface="Times New Roman"/>
                          <a:cs typeface="Simplified Arabic"/>
                        </a:rPr>
                        <a:t>من حـ/ الخزينة</a:t>
                      </a:r>
                      <a:endParaRPr lang="en-US" sz="18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000" b="1" dirty="0">
                          <a:solidFill>
                            <a:sysClr val="windowText" lastClr="000000"/>
                          </a:solidFill>
                          <a:effectLst/>
                          <a:latin typeface="Times New Roman"/>
                          <a:ea typeface="Times New Roman"/>
                          <a:cs typeface="Simplified Arabic"/>
                        </a:rPr>
                        <a:t>25/4</a:t>
                      </a:r>
                      <a:endParaRPr lang="en-US" sz="18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effectLst/>
                          <a:latin typeface="Times New Roman"/>
                          <a:ea typeface="Times New Roman"/>
                          <a:cs typeface="Simplified Arabic"/>
                        </a:rPr>
                        <a:t>16000</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effectLst/>
                          <a:latin typeface="Times New Roman"/>
                          <a:ea typeface="Times New Roman"/>
                          <a:cs typeface="Simplified Arabic"/>
                        </a:rPr>
                        <a:t>         إلى حـ/ المرتبات</a:t>
                      </a:r>
                      <a:endParaRPr lang="en-US" sz="18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5829385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solidFill>
                  <a:schemeClr val="tx2">
                    <a:lumMod val="75000"/>
                  </a:schemeClr>
                </a:solidFill>
              </a:rPr>
              <a:t>1</a:t>
            </a:r>
            <a:r>
              <a:rPr lang="ar-SA" sz="3600" b="1" dirty="0">
                <a:solidFill>
                  <a:schemeClr val="tx2">
                    <a:lumMod val="75000"/>
                  </a:schemeClr>
                </a:solidFill>
              </a:rPr>
              <a:t>/6/</a:t>
            </a:r>
            <a:r>
              <a:rPr lang="ar-EG" sz="3600" b="1" dirty="0">
                <a:solidFill>
                  <a:schemeClr val="tx2">
                    <a:lumMod val="75000"/>
                  </a:schemeClr>
                </a:solidFill>
              </a:rPr>
              <a:t>2</a:t>
            </a:r>
            <a:r>
              <a:rPr lang="ar-SA" sz="3600" b="1" dirty="0">
                <a:solidFill>
                  <a:schemeClr val="tx2">
                    <a:lumMod val="75000"/>
                  </a:schemeClr>
                </a:solidFill>
              </a:rPr>
              <a:t>  آليات تصحيح الأخطاء المحاسبية: </a:t>
            </a:r>
            <a:endParaRPr lang="en-US" sz="3600" dirty="0"/>
          </a:p>
        </p:txBody>
      </p:sp>
      <p:sp>
        <p:nvSpPr>
          <p:cNvPr id="6" name="Slide Number Placeholder 5"/>
          <p:cNvSpPr>
            <a:spLocks noGrp="1"/>
          </p:cNvSpPr>
          <p:nvPr>
            <p:ph type="sldNum" sz="quarter" idx="11"/>
          </p:nvPr>
        </p:nvSpPr>
        <p:spPr/>
        <p:txBody>
          <a:bodyPr/>
          <a:lstStyle/>
          <a:p>
            <a:r>
              <a:rPr lang="ar-EG" sz="1800" dirty="0"/>
              <a:t>21</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486746871"/>
              </p:ext>
            </p:extLst>
          </p:nvPr>
        </p:nvGraphicFramePr>
        <p:xfrm>
          <a:off x="827584" y="2636912"/>
          <a:ext cx="7560840" cy="1191768"/>
        </p:xfrm>
        <a:graphic>
          <a:graphicData uri="http://schemas.openxmlformats.org/drawingml/2006/table">
            <a:tbl>
              <a:tblPr rtl="1" firstRow="1" bandRow="1">
                <a:tableStyleId>{5C22544A-7EE6-4342-B048-85BDC9FD1C3A}</a:tableStyleId>
              </a:tblPr>
              <a:tblGrid>
                <a:gridCol w="1890210">
                  <a:extLst>
                    <a:ext uri="{9D8B030D-6E8A-4147-A177-3AD203B41FA5}">
                      <a16:colId xmlns:a16="http://schemas.microsoft.com/office/drawing/2014/main" val="20000"/>
                    </a:ext>
                  </a:extLst>
                </a:gridCol>
                <a:gridCol w="1113910">
                  <a:extLst>
                    <a:ext uri="{9D8B030D-6E8A-4147-A177-3AD203B41FA5}">
                      <a16:colId xmlns:a16="http://schemas.microsoft.com/office/drawing/2014/main" val="20001"/>
                    </a:ext>
                  </a:extLst>
                </a:gridCol>
                <a:gridCol w="2666510">
                  <a:extLst>
                    <a:ext uri="{9D8B030D-6E8A-4147-A177-3AD203B41FA5}">
                      <a16:colId xmlns:a16="http://schemas.microsoft.com/office/drawing/2014/main" val="20002"/>
                    </a:ext>
                  </a:extLst>
                </a:gridCol>
                <a:gridCol w="1890210">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1800" b="1" dirty="0">
                          <a:solidFill>
                            <a:sysClr val="windowText" lastClr="000000"/>
                          </a:solidFill>
                          <a:effectLst/>
                          <a:latin typeface="Times New Roman"/>
                          <a:ea typeface="Times New Roman"/>
                          <a:cs typeface="Simplified Arabic"/>
                        </a:rPr>
                        <a:t>16000</a:t>
                      </a:r>
                      <a:endParaRPr lang="en-US" sz="16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1800" b="1" dirty="0">
                          <a:solidFill>
                            <a:sysClr val="windowText" lastClr="000000"/>
                          </a:solidFill>
                          <a:effectLst/>
                          <a:latin typeface="Times New Roman"/>
                          <a:ea typeface="Times New Roman"/>
                          <a:cs typeface="Simplified Arabic"/>
                        </a:rPr>
                        <a:t> </a:t>
                      </a:r>
                      <a:endParaRPr lang="en-US" sz="16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1800" b="1" dirty="0">
                          <a:solidFill>
                            <a:sysClr val="windowText" lastClr="000000"/>
                          </a:solidFill>
                          <a:effectLst/>
                          <a:latin typeface="Times New Roman"/>
                          <a:ea typeface="Times New Roman"/>
                          <a:cs typeface="Simplified Arabic"/>
                        </a:rPr>
                        <a:t>من حـ/ المرتبات</a:t>
                      </a:r>
                      <a:endParaRPr lang="ar-EG" sz="1800" b="1" dirty="0">
                        <a:solidFill>
                          <a:sysClr val="windowText" lastClr="000000"/>
                        </a:solidFill>
                        <a:effectLst/>
                        <a:latin typeface="Times New Roman"/>
                        <a:ea typeface="Times New Roman"/>
                        <a:cs typeface="Simplified Arabic"/>
                      </a:endParaRPr>
                    </a:p>
                    <a:p>
                      <a:pPr algn="ctr" rtl="1">
                        <a:lnSpc>
                          <a:spcPct val="115000"/>
                        </a:lnSpc>
                        <a:spcAft>
                          <a:spcPts val="0"/>
                        </a:spcAft>
                      </a:pPr>
                      <a:endParaRPr lang="en-US" sz="16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EG" sz="1800" b="1" dirty="0">
                          <a:solidFill>
                            <a:sysClr val="windowText" lastClr="000000"/>
                          </a:solidFill>
                          <a:effectLst/>
                          <a:latin typeface="Times New Roman"/>
                          <a:ea typeface="Times New Roman"/>
                          <a:cs typeface="Simplified Arabic"/>
                        </a:rPr>
                        <a:t>4</a:t>
                      </a:r>
                      <a:r>
                        <a:rPr lang="ar-SA" sz="1800" b="1" dirty="0">
                          <a:solidFill>
                            <a:sysClr val="windowText" lastClr="000000"/>
                          </a:solidFill>
                          <a:effectLst/>
                          <a:latin typeface="Times New Roman"/>
                          <a:ea typeface="Times New Roman"/>
                          <a:cs typeface="Simplified Arabic"/>
                        </a:rPr>
                        <a:t>/</a:t>
                      </a:r>
                      <a:r>
                        <a:rPr lang="ar-EG" sz="1800" b="1" dirty="0">
                          <a:solidFill>
                            <a:sysClr val="windowText" lastClr="000000"/>
                          </a:solidFill>
                          <a:effectLst/>
                          <a:latin typeface="Times New Roman"/>
                          <a:ea typeface="Times New Roman"/>
                          <a:cs typeface="Simplified Arabic"/>
                        </a:rPr>
                        <a:t>25</a:t>
                      </a:r>
                      <a:endParaRPr lang="en-US" sz="16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justLow" rtl="1">
                        <a:lnSpc>
                          <a:spcPct val="115000"/>
                        </a:lnSpc>
                        <a:spcAft>
                          <a:spcPts val="0"/>
                        </a:spcAft>
                      </a:pPr>
                      <a:r>
                        <a:rPr lang="ar-SA" sz="1800" b="1">
                          <a:effectLst/>
                          <a:latin typeface="Times New Roman"/>
                          <a:ea typeface="Times New Roman"/>
                          <a:cs typeface="Simplified Arabic"/>
                        </a:rPr>
                        <a:t> </a:t>
                      </a:r>
                      <a:endParaRPr lang="en-US" sz="1600" b="1">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1800" b="1">
                          <a:effectLst/>
                          <a:latin typeface="Times New Roman"/>
                          <a:ea typeface="Times New Roman"/>
                          <a:cs typeface="Simplified Arabic"/>
                        </a:rPr>
                        <a:t>16000</a:t>
                      </a:r>
                      <a:endParaRPr lang="en-US" sz="1600" b="1">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1800" b="1" dirty="0">
                          <a:effectLst/>
                          <a:latin typeface="Times New Roman"/>
                          <a:ea typeface="Times New Roman"/>
                          <a:cs typeface="Simplified Arabic"/>
                        </a:rPr>
                        <a:t>         إلى حـ/ الخزينة</a:t>
                      </a:r>
                      <a:endParaRPr lang="ar-EG" sz="1800" b="1" dirty="0">
                        <a:effectLst/>
                        <a:latin typeface="Times New Roman"/>
                        <a:ea typeface="Times New Roman"/>
                        <a:cs typeface="Simplified Arabic"/>
                      </a:endParaRPr>
                    </a:p>
                    <a:p>
                      <a:pPr algn="justLow" rtl="1">
                        <a:lnSpc>
                          <a:spcPct val="115000"/>
                        </a:lnSpc>
                        <a:spcAft>
                          <a:spcPts val="0"/>
                        </a:spcAft>
                      </a:pPr>
                      <a:endParaRPr lang="en-US" sz="1600" b="1" dirty="0">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1800" b="1" dirty="0">
                          <a:effectLst/>
                          <a:latin typeface="Times New Roman"/>
                          <a:ea typeface="Times New Roman"/>
                          <a:cs typeface="Simplified Arabic"/>
                        </a:rPr>
                        <a:t> </a:t>
                      </a:r>
                      <a:endParaRPr lang="en-US" sz="16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098710562"/>
              </p:ext>
            </p:extLst>
          </p:nvPr>
        </p:nvGraphicFramePr>
        <p:xfrm>
          <a:off x="971600" y="4653136"/>
          <a:ext cx="7560840" cy="1191768"/>
        </p:xfrm>
        <a:graphic>
          <a:graphicData uri="http://schemas.openxmlformats.org/drawingml/2006/table">
            <a:tbl>
              <a:tblPr rtl="1" firstRow="1" bandRow="1">
                <a:tableStyleId>{5C22544A-7EE6-4342-B048-85BDC9FD1C3A}</a:tableStyleId>
              </a:tblPr>
              <a:tblGrid>
                <a:gridCol w="1890210">
                  <a:extLst>
                    <a:ext uri="{9D8B030D-6E8A-4147-A177-3AD203B41FA5}">
                      <a16:colId xmlns:a16="http://schemas.microsoft.com/office/drawing/2014/main" val="20000"/>
                    </a:ext>
                  </a:extLst>
                </a:gridCol>
                <a:gridCol w="1367662">
                  <a:extLst>
                    <a:ext uri="{9D8B030D-6E8A-4147-A177-3AD203B41FA5}">
                      <a16:colId xmlns:a16="http://schemas.microsoft.com/office/drawing/2014/main" val="20001"/>
                    </a:ext>
                  </a:extLst>
                </a:gridCol>
                <a:gridCol w="2412758">
                  <a:extLst>
                    <a:ext uri="{9D8B030D-6E8A-4147-A177-3AD203B41FA5}">
                      <a16:colId xmlns:a16="http://schemas.microsoft.com/office/drawing/2014/main" val="20002"/>
                    </a:ext>
                  </a:extLst>
                </a:gridCol>
                <a:gridCol w="1890210">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1800" b="1" dirty="0">
                          <a:solidFill>
                            <a:sysClr val="windowText" lastClr="000000"/>
                          </a:solidFill>
                          <a:effectLst/>
                          <a:latin typeface="Times New Roman"/>
                          <a:ea typeface="Times New Roman"/>
                          <a:cs typeface="Simplified Arabic"/>
                        </a:rPr>
                        <a:t>32000</a:t>
                      </a:r>
                      <a:endParaRPr lang="en-US" sz="16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justLow" rtl="1">
                        <a:lnSpc>
                          <a:spcPct val="115000"/>
                        </a:lnSpc>
                        <a:spcAft>
                          <a:spcPts val="0"/>
                        </a:spcAft>
                      </a:pPr>
                      <a:r>
                        <a:rPr lang="ar-SA" sz="1800" b="1" dirty="0">
                          <a:solidFill>
                            <a:sysClr val="windowText" lastClr="000000"/>
                          </a:solidFill>
                          <a:effectLst/>
                          <a:latin typeface="Times New Roman"/>
                          <a:ea typeface="Times New Roman"/>
                          <a:cs typeface="Simplified Arabic"/>
                        </a:rPr>
                        <a:t> </a:t>
                      </a:r>
                      <a:endParaRPr lang="en-US" sz="16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justLow" rtl="1">
                        <a:lnSpc>
                          <a:spcPct val="115000"/>
                        </a:lnSpc>
                        <a:spcAft>
                          <a:spcPts val="0"/>
                        </a:spcAft>
                      </a:pPr>
                      <a:r>
                        <a:rPr lang="ar-SA" sz="1800" b="1" dirty="0">
                          <a:solidFill>
                            <a:sysClr val="windowText" lastClr="000000"/>
                          </a:solidFill>
                          <a:effectLst/>
                          <a:latin typeface="Times New Roman"/>
                          <a:ea typeface="Times New Roman"/>
                          <a:cs typeface="Simplified Arabic"/>
                        </a:rPr>
                        <a:t>من حـ/ المرتبات</a:t>
                      </a:r>
                      <a:endParaRPr lang="ar-EG" sz="1800" b="1" dirty="0">
                        <a:solidFill>
                          <a:sysClr val="windowText" lastClr="000000"/>
                        </a:solidFill>
                        <a:effectLst/>
                        <a:latin typeface="Times New Roman"/>
                        <a:ea typeface="Times New Roman"/>
                        <a:cs typeface="Simplified Arabic"/>
                      </a:endParaRPr>
                    </a:p>
                    <a:p>
                      <a:pPr algn="justLow" rtl="1">
                        <a:lnSpc>
                          <a:spcPct val="115000"/>
                        </a:lnSpc>
                        <a:spcAft>
                          <a:spcPts val="0"/>
                        </a:spcAft>
                      </a:pPr>
                      <a:endParaRPr lang="en-US" sz="16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EG" sz="1800" b="1" dirty="0">
                          <a:solidFill>
                            <a:sysClr val="windowText" lastClr="000000"/>
                          </a:solidFill>
                          <a:effectLst/>
                          <a:latin typeface="Times New Roman"/>
                          <a:ea typeface="Times New Roman"/>
                          <a:cs typeface="Simplified Arabic"/>
                        </a:rPr>
                        <a:t>4</a:t>
                      </a:r>
                      <a:r>
                        <a:rPr lang="ar-SA" sz="1800" b="1" dirty="0">
                          <a:solidFill>
                            <a:sysClr val="windowText" lastClr="000000"/>
                          </a:solidFill>
                          <a:effectLst/>
                          <a:latin typeface="Times New Roman"/>
                          <a:ea typeface="Times New Roman"/>
                          <a:cs typeface="Simplified Arabic"/>
                        </a:rPr>
                        <a:t>/</a:t>
                      </a:r>
                      <a:r>
                        <a:rPr lang="ar-EG" sz="1800" b="1" dirty="0">
                          <a:solidFill>
                            <a:sysClr val="windowText" lastClr="000000"/>
                          </a:solidFill>
                          <a:effectLst/>
                          <a:latin typeface="Times New Roman"/>
                          <a:ea typeface="Times New Roman"/>
                          <a:cs typeface="Simplified Arabic"/>
                        </a:rPr>
                        <a:t>25</a:t>
                      </a:r>
                      <a:endParaRPr lang="en-US" sz="16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justLow" rtl="1">
                        <a:lnSpc>
                          <a:spcPct val="115000"/>
                        </a:lnSpc>
                        <a:spcAft>
                          <a:spcPts val="0"/>
                        </a:spcAft>
                      </a:pPr>
                      <a:r>
                        <a:rPr lang="ar-SA" sz="1800" b="1">
                          <a:solidFill>
                            <a:sysClr val="windowText" lastClr="000000"/>
                          </a:solidFill>
                          <a:effectLst/>
                          <a:latin typeface="Times New Roman"/>
                          <a:ea typeface="Times New Roman"/>
                          <a:cs typeface="Simplified Arabic"/>
                        </a:rPr>
                        <a:t> </a:t>
                      </a:r>
                      <a:endParaRPr lang="en-US" sz="1600" b="1">
                        <a:solidFill>
                          <a:sysClr val="windowText" lastClr="000000"/>
                        </a:solidFill>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dirty="0">
                          <a:solidFill>
                            <a:sysClr val="windowText" lastClr="000000"/>
                          </a:solidFill>
                          <a:effectLst/>
                          <a:latin typeface="Times New Roman"/>
                          <a:ea typeface="Times New Roman"/>
                          <a:cs typeface="Simplified Arabic"/>
                        </a:rPr>
                        <a:t>32000</a:t>
                      </a:r>
                      <a:endParaRPr lang="en-US" sz="1600" b="1" dirty="0">
                        <a:solidFill>
                          <a:sysClr val="windowText" lastClr="000000"/>
                        </a:solidFill>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1800" b="1" dirty="0">
                          <a:solidFill>
                            <a:sysClr val="windowText" lastClr="000000"/>
                          </a:solidFill>
                          <a:effectLst/>
                          <a:latin typeface="Times New Roman"/>
                          <a:ea typeface="Times New Roman"/>
                          <a:cs typeface="Simplified Arabic"/>
                        </a:rPr>
                        <a:t>         إلى حـ/ الخزينة</a:t>
                      </a:r>
                      <a:endParaRPr lang="ar-EG" sz="1800" b="1" dirty="0">
                        <a:solidFill>
                          <a:sysClr val="windowText" lastClr="000000"/>
                        </a:solidFill>
                        <a:effectLst/>
                        <a:latin typeface="Times New Roman"/>
                        <a:ea typeface="Times New Roman"/>
                        <a:cs typeface="Simplified Arabic"/>
                      </a:endParaRPr>
                    </a:p>
                    <a:p>
                      <a:pPr algn="justLow" rtl="1">
                        <a:lnSpc>
                          <a:spcPct val="115000"/>
                        </a:lnSpc>
                        <a:spcAft>
                          <a:spcPts val="0"/>
                        </a:spcAft>
                      </a:pPr>
                      <a:endParaRPr lang="en-US" sz="1600" b="1" dirty="0">
                        <a:solidFill>
                          <a:sysClr val="windowText" lastClr="000000"/>
                        </a:solidFill>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1800" b="1" dirty="0">
                          <a:solidFill>
                            <a:sysClr val="windowText" lastClr="000000"/>
                          </a:solidFill>
                          <a:effectLst/>
                          <a:latin typeface="Times New Roman"/>
                          <a:ea typeface="Times New Roman"/>
                          <a:cs typeface="Simplified Arabic"/>
                        </a:rPr>
                        <a:t> </a:t>
                      </a:r>
                      <a:endParaRPr lang="en-US" sz="1600" b="1" dirty="0">
                        <a:solidFill>
                          <a:sysClr val="windowText" lastClr="000000"/>
                        </a:solidFill>
                        <a:effectLst/>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0575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274073788"/>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solidFill>
                  <a:schemeClr val="tx2">
                    <a:lumMod val="75000"/>
                  </a:schemeClr>
                </a:solidFill>
              </a:rPr>
              <a:t>1</a:t>
            </a:r>
            <a:r>
              <a:rPr lang="ar-SA" sz="3600" b="1" dirty="0">
                <a:solidFill>
                  <a:schemeClr val="tx2">
                    <a:lumMod val="75000"/>
                  </a:schemeClr>
                </a:solidFill>
              </a:rPr>
              <a:t>/6/</a:t>
            </a:r>
            <a:r>
              <a:rPr lang="ar-EG" sz="3600" b="1" dirty="0">
                <a:solidFill>
                  <a:schemeClr val="tx2">
                    <a:lumMod val="75000"/>
                  </a:schemeClr>
                </a:solidFill>
              </a:rPr>
              <a:t>2 </a:t>
            </a:r>
            <a:r>
              <a:rPr lang="ar-SA" sz="3600" b="1" dirty="0">
                <a:solidFill>
                  <a:schemeClr val="tx2">
                    <a:lumMod val="75000"/>
                  </a:schemeClr>
                </a:solidFill>
              </a:rPr>
              <a:t>آليات تصحيح الأخطاء المحاسبية: </a:t>
            </a:r>
            <a:endParaRPr lang="en-US" sz="3600" dirty="0"/>
          </a:p>
        </p:txBody>
      </p:sp>
      <p:sp>
        <p:nvSpPr>
          <p:cNvPr id="6" name="Slide Number Placeholder 5"/>
          <p:cNvSpPr>
            <a:spLocks noGrp="1"/>
          </p:cNvSpPr>
          <p:nvPr>
            <p:ph type="sldNum" sz="quarter" idx="11"/>
          </p:nvPr>
        </p:nvSpPr>
        <p:spPr/>
        <p:txBody>
          <a:bodyPr/>
          <a:lstStyle/>
          <a:p>
            <a:r>
              <a:rPr lang="ar-EG" sz="1800" dirty="0"/>
              <a:t>22</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501533994"/>
              </p:ext>
            </p:extLst>
          </p:nvPr>
        </p:nvGraphicFramePr>
        <p:xfrm>
          <a:off x="971600" y="3140968"/>
          <a:ext cx="7560840" cy="741680"/>
        </p:xfrm>
        <a:graphic>
          <a:graphicData uri="http://schemas.openxmlformats.org/drawingml/2006/table">
            <a:tbl>
              <a:tblPr rtl="1" firstRow="1" bandRow="1">
                <a:tableStyleId>{5C22544A-7EE6-4342-B048-85BDC9FD1C3A}</a:tableStyleId>
              </a:tblPr>
              <a:tblGrid>
                <a:gridCol w="1590972">
                  <a:extLst>
                    <a:ext uri="{9D8B030D-6E8A-4147-A177-3AD203B41FA5}">
                      <a16:colId xmlns:a16="http://schemas.microsoft.com/office/drawing/2014/main" val="20000"/>
                    </a:ext>
                  </a:extLst>
                </a:gridCol>
                <a:gridCol w="1662708">
                  <a:extLst>
                    <a:ext uri="{9D8B030D-6E8A-4147-A177-3AD203B41FA5}">
                      <a16:colId xmlns:a16="http://schemas.microsoft.com/office/drawing/2014/main" val="20001"/>
                    </a:ext>
                  </a:extLst>
                </a:gridCol>
                <a:gridCol w="2416950">
                  <a:extLst>
                    <a:ext uri="{9D8B030D-6E8A-4147-A177-3AD203B41FA5}">
                      <a16:colId xmlns:a16="http://schemas.microsoft.com/office/drawing/2014/main" val="20002"/>
                    </a:ext>
                  </a:extLst>
                </a:gridCol>
                <a:gridCol w="1890210">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2000" b="1" dirty="0">
                          <a:solidFill>
                            <a:schemeClr val="tx1"/>
                          </a:solidFill>
                          <a:effectLst/>
                          <a:latin typeface="Times New Roman"/>
                          <a:ea typeface="Times New Roman"/>
                          <a:cs typeface="Simplified Arabic"/>
                        </a:rPr>
                        <a:t>8500</a:t>
                      </a:r>
                      <a:endParaRPr lang="en-US" sz="1800" b="1"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justLow" rtl="1">
                        <a:lnSpc>
                          <a:spcPct val="115000"/>
                        </a:lnSpc>
                        <a:spcAft>
                          <a:spcPts val="0"/>
                        </a:spcAft>
                      </a:pPr>
                      <a:r>
                        <a:rPr lang="ar-SA" sz="2000" b="1">
                          <a:solidFill>
                            <a:schemeClr val="tx1"/>
                          </a:solidFill>
                          <a:effectLst/>
                          <a:latin typeface="Times New Roman"/>
                          <a:ea typeface="Times New Roman"/>
                          <a:cs typeface="Simplified Arabic"/>
                        </a:rPr>
                        <a:t> </a:t>
                      </a:r>
                      <a:endParaRPr lang="en-US" sz="1800" b="1">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justLow" rtl="1">
                        <a:lnSpc>
                          <a:spcPct val="115000"/>
                        </a:lnSpc>
                        <a:spcAft>
                          <a:spcPts val="0"/>
                        </a:spcAft>
                      </a:pPr>
                      <a:r>
                        <a:rPr lang="ar-SA" sz="2000" b="1">
                          <a:solidFill>
                            <a:schemeClr val="tx1"/>
                          </a:solidFill>
                          <a:effectLst/>
                          <a:latin typeface="Times New Roman"/>
                          <a:ea typeface="Times New Roman"/>
                          <a:cs typeface="Simplified Arabic"/>
                        </a:rPr>
                        <a:t>من حـ/ الأثاث</a:t>
                      </a:r>
                      <a:endParaRPr lang="en-US" sz="1800" b="1">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EG" sz="2000" b="1" dirty="0">
                          <a:solidFill>
                            <a:schemeClr val="tx1"/>
                          </a:solidFill>
                          <a:effectLst/>
                          <a:latin typeface="Times New Roman"/>
                          <a:ea typeface="Times New Roman"/>
                          <a:cs typeface="Simplified Arabic"/>
                        </a:rPr>
                        <a:t>3/10</a:t>
                      </a:r>
                      <a:endParaRPr lang="en-US" sz="1800" b="1"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justLow" rtl="1">
                        <a:lnSpc>
                          <a:spcPct val="115000"/>
                        </a:lnSpc>
                        <a:spcAft>
                          <a:spcPts val="0"/>
                        </a:spcAft>
                      </a:pPr>
                      <a:r>
                        <a:rPr lang="ar-SA" sz="2000" b="1">
                          <a:solidFill>
                            <a:schemeClr val="tx1"/>
                          </a:solidFill>
                          <a:effectLst/>
                          <a:latin typeface="Times New Roman"/>
                          <a:ea typeface="Times New Roman"/>
                          <a:cs typeface="Simplified Arabic"/>
                        </a:rPr>
                        <a:t> </a:t>
                      </a:r>
                      <a:endParaRPr lang="en-US" sz="1800" b="1">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000" b="1" dirty="0">
                          <a:solidFill>
                            <a:schemeClr val="tx1"/>
                          </a:solidFill>
                          <a:effectLst/>
                          <a:latin typeface="Times New Roman"/>
                          <a:ea typeface="Times New Roman"/>
                          <a:cs typeface="Simplified Arabic"/>
                        </a:rPr>
                        <a:t>8500</a:t>
                      </a:r>
                      <a:endParaRPr lang="en-US" sz="1800" b="1"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justLow" rtl="1">
                        <a:lnSpc>
                          <a:spcPct val="115000"/>
                        </a:lnSpc>
                        <a:spcAft>
                          <a:spcPts val="0"/>
                        </a:spcAft>
                      </a:pPr>
                      <a:r>
                        <a:rPr lang="ar-SA" sz="2000" b="1">
                          <a:solidFill>
                            <a:schemeClr val="tx1"/>
                          </a:solidFill>
                          <a:effectLst/>
                          <a:latin typeface="Times New Roman"/>
                          <a:ea typeface="Times New Roman"/>
                          <a:cs typeface="Simplified Arabic"/>
                        </a:rPr>
                        <a:t>         إلى حـ/ البنك</a:t>
                      </a:r>
                      <a:endParaRPr lang="en-US" sz="1800" b="1">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justLow" rtl="1">
                        <a:lnSpc>
                          <a:spcPct val="115000"/>
                        </a:lnSpc>
                        <a:spcAft>
                          <a:spcPts val="0"/>
                        </a:spcAft>
                      </a:pPr>
                      <a:r>
                        <a:rPr lang="ar-SA" sz="2000" b="1" dirty="0">
                          <a:solidFill>
                            <a:schemeClr val="tx1"/>
                          </a:solidFill>
                          <a:effectLst/>
                          <a:latin typeface="Times New Roman"/>
                          <a:ea typeface="Times New Roman"/>
                          <a:cs typeface="Simplified Arabic"/>
                        </a:rPr>
                        <a:t> </a:t>
                      </a:r>
                      <a:endParaRPr lang="en-US" sz="1800" b="1"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0575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374161137"/>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solidFill>
                  <a:schemeClr val="tx2">
                    <a:lumMod val="75000"/>
                  </a:schemeClr>
                </a:solidFill>
              </a:rPr>
              <a:t>1</a:t>
            </a:r>
            <a:r>
              <a:rPr lang="ar-SA" sz="3600" b="1" dirty="0">
                <a:solidFill>
                  <a:schemeClr val="tx2">
                    <a:lumMod val="75000"/>
                  </a:schemeClr>
                </a:solidFill>
              </a:rPr>
              <a:t>/6/</a:t>
            </a:r>
            <a:r>
              <a:rPr lang="ar-EG" sz="3600" b="1" dirty="0">
                <a:solidFill>
                  <a:schemeClr val="tx2">
                    <a:lumMod val="75000"/>
                  </a:schemeClr>
                </a:solidFill>
              </a:rPr>
              <a:t>2</a:t>
            </a:r>
            <a:r>
              <a:rPr lang="ar-SA" sz="3600" b="1" dirty="0">
                <a:solidFill>
                  <a:schemeClr val="tx2">
                    <a:lumMod val="75000"/>
                  </a:schemeClr>
                </a:solidFill>
              </a:rPr>
              <a:t>  آليات تصحيح الأخطاء المحاسبية: </a:t>
            </a:r>
            <a:endParaRPr lang="en-US" sz="3600" dirty="0"/>
          </a:p>
        </p:txBody>
      </p:sp>
      <p:sp>
        <p:nvSpPr>
          <p:cNvPr id="6" name="Slide Number Placeholder 5"/>
          <p:cNvSpPr>
            <a:spLocks noGrp="1"/>
          </p:cNvSpPr>
          <p:nvPr>
            <p:ph type="sldNum" sz="quarter" idx="11"/>
          </p:nvPr>
        </p:nvSpPr>
        <p:spPr/>
        <p:txBody>
          <a:bodyPr/>
          <a:lstStyle/>
          <a:p>
            <a:r>
              <a:rPr lang="ar-EG" sz="1800" dirty="0"/>
              <a:t>23</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367125372"/>
              </p:ext>
            </p:extLst>
          </p:nvPr>
        </p:nvGraphicFramePr>
        <p:xfrm>
          <a:off x="1043608" y="3212976"/>
          <a:ext cx="7344816" cy="802888"/>
        </p:xfrm>
        <a:graphic>
          <a:graphicData uri="http://schemas.openxmlformats.org/drawingml/2006/table">
            <a:tbl>
              <a:tblPr rtl="1" firstRow="1" bandRow="1">
                <a:tableStyleId>{5C22544A-7EE6-4342-B048-85BDC9FD1C3A}</a:tableStyleId>
              </a:tblPr>
              <a:tblGrid>
                <a:gridCol w="1836204">
                  <a:extLst>
                    <a:ext uri="{9D8B030D-6E8A-4147-A177-3AD203B41FA5}">
                      <a16:colId xmlns:a16="http://schemas.microsoft.com/office/drawing/2014/main" val="20000"/>
                    </a:ext>
                  </a:extLst>
                </a:gridCol>
                <a:gridCol w="1836204">
                  <a:extLst>
                    <a:ext uri="{9D8B030D-6E8A-4147-A177-3AD203B41FA5}">
                      <a16:colId xmlns:a16="http://schemas.microsoft.com/office/drawing/2014/main" val="20001"/>
                    </a:ext>
                  </a:extLst>
                </a:gridCol>
                <a:gridCol w="2365276">
                  <a:extLst>
                    <a:ext uri="{9D8B030D-6E8A-4147-A177-3AD203B41FA5}">
                      <a16:colId xmlns:a16="http://schemas.microsoft.com/office/drawing/2014/main" val="20002"/>
                    </a:ext>
                  </a:extLst>
                </a:gridCol>
                <a:gridCol w="1307132">
                  <a:extLst>
                    <a:ext uri="{9D8B030D-6E8A-4147-A177-3AD203B41FA5}">
                      <a16:colId xmlns:a16="http://schemas.microsoft.com/office/drawing/2014/main" val="20003"/>
                    </a:ext>
                  </a:extLst>
                </a:gridCol>
              </a:tblGrid>
              <a:tr h="432048">
                <a:tc>
                  <a:txBody>
                    <a:bodyPr/>
                    <a:lstStyle/>
                    <a:p>
                      <a:pPr algn="ctr" rtl="1">
                        <a:lnSpc>
                          <a:spcPct val="115000"/>
                        </a:lnSpc>
                        <a:spcAft>
                          <a:spcPts val="0"/>
                        </a:spcAft>
                      </a:pPr>
                      <a:r>
                        <a:rPr lang="ar-SA" sz="2000" b="1" dirty="0">
                          <a:solidFill>
                            <a:schemeClr val="tx1"/>
                          </a:solidFill>
                          <a:effectLst/>
                          <a:latin typeface="Times New Roman"/>
                          <a:ea typeface="Times New Roman"/>
                          <a:cs typeface="Simplified Arabic"/>
                        </a:rPr>
                        <a:t>8500</a:t>
                      </a:r>
                      <a:endParaRPr lang="en-US" sz="1800" b="1"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000" b="1" dirty="0">
                          <a:solidFill>
                            <a:schemeClr val="tx1"/>
                          </a:solidFill>
                          <a:effectLst/>
                          <a:latin typeface="Times New Roman"/>
                          <a:ea typeface="Times New Roman"/>
                          <a:cs typeface="Simplified Arabic"/>
                        </a:rPr>
                        <a:t> </a:t>
                      </a:r>
                      <a:endParaRPr lang="en-US" sz="1800" b="1"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justLow" rtl="1">
                        <a:lnSpc>
                          <a:spcPct val="115000"/>
                        </a:lnSpc>
                        <a:spcAft>
                          <a:spcPts val="0"/>
                        </a:spcAft>
                      </a:pPr>
                      <a:r>
                        <a:rPr lang="ar-SA" sz="2000" b="1" dirty="0">
                          <a:solidFill>
                            <a:schemeClr val="tx1"/>
                          </a:solidFill>
                          <a:effectLst/>
                          <a:latin typeface="Times New Roman"/>
                          <a:ea typeface="Times New Roman"/>
                          <a:cs typeface="Simplified Arabic"/>
                        </a:rPr>
                        <a:t>من حـ/ البنك</a:t>
                      </a:r>
                      <a:endParaRPr lang="en-US" sz="1800" b="1"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EG" sz="2000" b="1" dirty="0">
                          <a:solidFill>
                            <a:schemeClr val="tx1"/>
                          </a:solidFill>
                          <a:effectLst/>
                          <a:latin typeface="Times New Roman"/>
                          <a:ea typeface="Times New Roman"/>
                          <a:cs typeface="Simplified Arabic"/>
                        </a:rPr>
                        <a:t>3/10</a:t>
                      </a:r>
                      <a:endParaRPr lang="en-US" sz="1800" b="1"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effectLst/>
                          <a:latin typeface="Times New Roman"/>
                          <a:ea typeface="Times New Roman"/>
                          <a:cs typeface="Simplified Arabic"/>
                        </a:rPr>
                        <a:t>8500</a:t>
                      </a:r>
                      <a:endParaRPr lang="en-US" sz="1800" b="1" dirty="0">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2000" b="1">
                          <a:effectLst/>
                          <a:latin typeface="Times New Roman"/>
                          <a:ea typeface="Times New Roman"/>
                          <a:cs typeface="Simplified Arabic"/>
                        </a:rPr>
                        <a:t>         إلى حـ/ الأثاث</a:t>
                      </a:r>
                      <a:endParaRPr lang="en-US" sz="1800" b="1">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930028081"/>
              </p:ext>
            </p:extLst>
          </p:nvPr>
        </p:nvGraphicFramePr>
        <p:xfrm>
          <a:off x="1043608" y="4869160"/>
          <a:ext cx="7344816" cy="741680"/>
        </p:xfrm>
        <a:graphic>
          <a:graphicData uri="http://schemas.openxmlformats.org/drawingml/2006/table">
            <a:tbl>
              <a:tblPr rtl="1" firstRow="1" bandRow="1">
                <a:tableStyleId>{5C22544A-7EE6-4342-B048-85BDC9FD1C3A}</a:tableStyleId>
              </a:tblPr>
              <a:tblGrid>
                <a:gridCol w="1392088">
                  <a:extLst>
                    <a:ext uri="{9D8B030D-6E8A-4147-A177-3AD203B41FA5}">
                      <a16:colId xmlns:a16="http://schemas.microsoft.com/office/drawing/2014/main" val="20000"/>
                    </a:ext>
                  </a:extLst>
                </a:gridCol>
                <a:gridCol w="1734716">
                  <a:extLst>
                    <a:ext uri="{9D8B030D-6E8A-4147-A177-3AD203B41FA5}">
                      <a16:colId xmlns:a16="http://schemas.microsoft.com/office/drawing/2014/main" val="20001"/>
                    </a:ext>
                  </a:extLst>
                </a:gridCol>
                <a:gridCol w="2381808">
                  <a:extLst>
                    <a:ext uri="{9D8B030D-6E8A-4147-A177-3AD203B41FA5}">
                      <a16:colId xmlns:a16="http://schemas.microsoft.com/office/drawing/2014/main" val="20002"/>
                    </a:ext>
                  </a:extLst>
                </a:gridCol>
                <a:gridCol w="1836204">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2000" b="1" dirty="0">
                          <a:solidFill>
                            <a:sysClr val="windowText" lastClr="000000"/>
                          </a:solidFill>
                          <a:effectLst/>
                          <a:latin typeface="Times New Roman"/>
                          <a:ea typeface="Times New Roman"/>
                          <a:cs typeface="Simplified Arabic"/>
                        </a:rPr>
                        <a:t>8500</a:t>
                      </a:r>
                      <a:endParaRPr lang="en-US" sz="18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 </a:t>
                      </a:r>
                      <a:endParaRPr lang="en-US" sz="1800" b="1">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من حـ/ الأثاث</a:t>
                      </a:r>
                      <a:endParaRPr lang="en-US" sz="1800" b="1">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EG" sz="2000" b="1" dirty="0">
                          <a:solidFill>
                            <a:schemeClr val="tx1"/>
                          </a:solidFill>
                          <a:effectLst/>
                          <a:latin typeface="Times New Roman"/>
                          <a:ea typeface="Times New Roman"/>
                          <a:cs typeface="Simplified Arabic"/>
                        </a:rPr>
                        <a:t>3/10</a:t>
                      </a:r>
                      <a:endParaRPr lang="en-US" sz="1800" b="1" dirty="0">
                        <a:solidFill>
                          <a:schemeClr val="tx1"/>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 </a:t>
                      </a:r>
                      <a:endParaRPr lang="en-US" sz="1800" b="1">
                        <a:solidFill>
                          <a:sysClr val="windowText" lastClr="000000"/>
                        </a:solidFill>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8500</a:t>
                      </a:r>
                      <a:endParaRPr lang="en-US" sz="1800" b="1">
                        <a:solidFill>
                          <a:sysClr val="windowText" lastClr="000000"/>
                        </a:solidFill>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         إلى حـ/ البنك</a:t>
                      </a:r>
                      <a:endParaRPr lang="en-US" sz="1800" b="1">
                        <a:solidFill>
                          <a:sysClr val="windowText" lastClr="000000"/>
                        </a:solidFill>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solidFill>
                            <a:sysClr val="windowText" lastClr="000000"/>
                          </a:solidFill>
                          <a:effectLst/>
                          <a:latin typeface="Times New Roman"/>
                          <a:ea typeface="Times New Roman"/>
                          <a:cs typeface="Simplified Arabic"/>
                        </a:rPr>
                        <a:t> </a:t>
                      </a:r>
                      <a:endParaRPr lang="en-US" sz="1800" b="1" dirty="0">
                        <a:solidFill>
                          <a:sysClr val="windowText" lastClr="000000"/>
                        </a:solidFill>
                        <a:effectLst/>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0575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90024355"/>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solidFill>
                  <a:schemeClr val="tx2">
                    <a:lumMod val="75000"/>
                  </a:schemeClr>
                </a:solidFill>
              </a:rPr>
              <a:t>1</a:t>
            </a:r>
            <a:r>
              <a:rPr lang="ar-SA" sz="3600" b="1" dirty="0">
                <a:solidFill>
                  <a:schemeClr val="tx2">
                    <a:lumMod val="75000"/>
                  </a:schemeClr>
                </a:solidFill>
              </a:rPr>
              <a:t>/6/</a:t>
            </a:r>
            <a:r>
              <a:rPr lang="ar-EG" sz="3600" b="1" dirty="0">
                <a:solidFill>
                  <a:schemeClr val="tx2">
                    <a:lumMod val="75000"/>
                  </a:schemeClr>
                </a:solidFill>
              </a:rPr>
              <a:t>2</a:t>
            </a:r>
            <a:r>
              <a:rPr lang="ar-SA" sz="3600" b="1" dirty="0">
                <a:solidFill>
                  <a:schemeClr val="tx2">
                    <a:lumMod val="75000"/>
                  </a:schemeClr>
                </a:solidFill>
              </a:rPr>
              <a:t>  آليات تصحيح الأخطاء المحاسبية: </a:t>
            </a:r>
            <a:endParaRPr lang="en-US" sz="3600" dirty="0"/>
          </a:p>
        </p:txBody>
      </p:sp>
      <p:sp>
        <p:nvSpPr>
          <p:cNvPr id="6" name="Slide Number Placeholder 5"/>
          <p:cNvSpPr>
            <a:spLocks noGrp="1"/>
          </p:cNvSpPr>
          <p:nvPr>
            <p:ph type="sldNum" sz="quarter" idx="11"/>
          </p:nvPr>
        </p:nvSpPr>
        <p:spPr/>
        <p:txBody>
          <a:bodyPr/>
          <a:lstStyle/>
          <a:p>
            <a:r>
              <a:rPr lang="ar-EG" sz="1800" dirty="0"/>
              <a:t>24</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3801047167"/>
              </p:ext>
            </p:extLst>
          </p:nvPr>
        </p:nvGraphicFramePr>
        <p:xfrm>
          <a:off x="971600" y="2636912"/>
          <a:ext cx="7416824" cy="741680"/>
        </p:xfrm>
        <a:graphic>
          <a:graphicData uri="http://schemas.openxmlformats.org/drawingml/2006/table">
            <a:tbl>
              <a:tblPr rtl="1" firstRow="1" bandRow="1">
                <a:tableStyleId>{5C22544A-7EE6-4342-B048-85BDC9FD1C3A}</a:tableStyleId>
              </a:tblPr>
              <a:tblGrid>
                <a:gridCol w="1506388">
                  <a:extLst>
                    <a:ext uri="{9D8B030D-6E8A-4147-A177-3AD203B41FA5}">
                      <a16:colId xmlns:a16="http://schemas.microsoft.com/office/drawing/2014/main" val="20000"/>
                    </a:ext>
                  </a:extLst>
                </a:gridCol>
                <a:gridCol w="1421532">
                  <a:extLst>
                    <a:ext uri="{9D8B030D-6E8A-4147-A177-3AD203B41FA5}">
                      <a16:colId xmlns:a16="http://schemas.microsoft.com/office/drawing/2014/main" val="20001"/>
                    </a:ext>
                  </a:extLst>
                </a:gridCol>
                <a:gridCol w="2634698">
                  <a:extLst>
                    <a:ext uri="{9D8B030D-6E8A-4147-A177-3AD203B41FA5}">
                      <a16:colId xmlns:a16="http://schemas.microsoft.com/office/drawing/2014/main" val="20002"/>
                    </a:ext>
                  </a:extLst>
                </a:gridCol>
                <a:gridCol w="1854206">
                  <a:extLst>
                    <a:ext uri="{9D8B030D-6E8A-4147-A177-3AD203B41FA5}">
                      <a16:colId xmlns:a16="http://schemas.microsoft.com/office/drawing/2014/main" val="20003"/>
                    </a:ext>
                  </a:extLst>
                </a:gridCol>
              </a:tblGrid>
              <a:tr h="370840">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2700</a:t>
                      </a:r>
                      <a:endParaRPr lang="en-US" sz="1800" b="1">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 </a:t>
                      </a:r>
                      <a:endParaRPr lang="en-US" sz="1800" b="1">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من حـ/ البنك</a:t>
                      </a:r>
                      <a:endParaRPr lang="en-US" sz="1800" b="1">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tc>
                  <a:txBody>
                    <a:bodyPr/>
                    <a:lstStyle/>
                    <a:p>
                      <a:pPr algn="ctr" rtl="1">
                        <a:lnSpc>
                          <a:spcPct val="115000"/>
                        </a:lnSpc>
                        <a:spcAft>
                          <a:spcPts val="0"/>
                        </a:spcAft>
                      </a:pPr>
                      <a:r>
                        <a:rPr lang="ar-EG" sz="2000" b="1" dirty="0">
                          <a:solidFill>
                            <a:sysClr val="windowText" lastClr="000000"/>
                          </a:solidFill>
                          <a:effectLst/>
                          <a:latin typeface="Times New Roman"/>
                          <a:ea typeface="Times New Roman"/>
                          <a:cs typeface="Simplified Arabic"/>
                        </a:rPr>
                        <a:t>3/10</a:t>
                      </a:r>
                      <a:endParaRPr lang="en-US" sz="1800" b="1" dirty="0">
                        <a:solidFill>
                          <a:sysClr val="windowText" lastClr="000000"/>
                        </a:solidFill>
                        <a:effectLst/>
                        <a:latin typeface="Times New Roman"/>
                        <a:ea typeface="Times New Roman"/>
                        <a:cs typeface="Arial"/>
                      </a:endParaRPr>
                    </a:p>
                  </a:txBody>
                  <a:tcPr marL="68580" marR="68580" marT="0" marB="0">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 </a:t>
                      </a:r>
                      <a:endParaRPr lang="en-US" sz="1800" b="1">
                        <a:solidFill>
                          <a:sysClr val="windowText" lastClr="000000"/>
                        </a:solidFill>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a:solidFill>
                            <a:sysClr val="windowText" lastClr="000000"/>
                          </a:solidFill>
                          <a:effectLst/>
                          <a:latin typeface="Times New Roman"/>
                          <a:ea typeface="Times New Roman"/>
                          <a:cs typeface="Simplified Arabic"/>
                        </a:rPr>
                        <a:t>2700</a:t>
                      </a:r>
                      <a:endParaRPr lang="en-US" sz="1800" b="1">
                        <a:solidFill>
                          <a:sysClr val="windowText" lastClr="000000"/>
                        </a:solidFill>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solidFill>
                            <a:sysClr val="windowText" lastClr="000000"/>
                          </a:solidFill>
                          <a:effectLst/>
                          <a:latin typeface="Times New Roman"/>
                          <a:ea typeface="Times New Roman"/>
                          <a:cs typeface="Simplified Arabic"/>
                        </a:rPr>
                        <a:t>         إلى حـ/ الأثاث</a:t>
                      </a:r>
                      <a:endParaRPr lang="en-US" sz="1800" b="1" dirty="0">
                        <a:solidFill>
                          <a:sysClr val="windowText" lastClr="000000"/>
                        </a:solidFill>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2000" b="1" dirty="0">
                          <a:solidFill>
                            <a:sysClr val="windowText" lastClr="000000"/>
                          </a:solidFill>
                          <a:effectLst/>
                          <a:latin typeface="Times New Roman"/>
                          <a:ea typeface="Times New Roman"/>
                          <a:cs typeface="Simplified Arabic"/>
                        </a:rPr>
                        <a:t> </a:t>
                      </a:r>
                      <a:endParaRPr lang="en-US" sz="1800" b="1" dirty="0">
                        <a:solidFill>
                          <a:sysClr val="windowText" lastClr="000000"/>
                        </a:solidFill>
                        <a:effectLst/>
                        <a:latin typeface="Times New Roman"/>
                        <a:ea typeface="Times New Roman"/>
                        <a:cs typeface="Arial"/>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0575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642507628"/>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ctr" rtl="1"/>
            <a:r>
              <a:rPr lang="ar-SA" sz="3600" b="1" dirty="0">
                <a:solidFill>
                  <a:schemeClr val="tx1"/>
                </a:solidFill>
              </a:rPr>
              <a:t>أسئلة وحالات عملية</a:t>
            </a:r>
            <a:endParaRPr lang="en-US" sz="3600" dirty="0"/>
          </a:p>
        </p:txBody>
      </p:sp>
      <p:sp>
        <p:nvSpPr>
          <p:cNvPr id="6" name="Slide Number Placeholder 5"/>
          <p:cNvSpPr>
            <a:spLocks noGrp="1"/>
          </p:cNvSpPr>
          <p:nvPr>
            <p:ph type="sldNum" sz="quarter" idx="11"/>
          </p:nvPr>
        </p:nvSpPr>
        <p:spPr/>
        <p:txBody>
          <a:bodyPr/>
          <a:lstStyle/>
          <a:p>
            <a:r>
              <a:rPr lang="ar-EG" sz="1800" dirty="0"/>
              <a:t>25</a:t>
            </a:r>
            <a:endParaRPr lang="en-US" sz="1800" dirty="0"/>
          </a:p>
        </p:txBody>
      </p:sp>
    </p:spTree>
    <p:extLst>
      <p:ext uri="{BB962C8B-B14F-4D97-AF65-F5344CB8AC3E}">
        <p14:creationId xmlns:p14="http://schemas.microsoft.com/office/powerpoint/2010/main" val="2060575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306892492"/>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ctr" rtl="1"/>
            <a:r>
              <a:rPr lang="ar-SA" sz="3600" b="1" dirty="0">
                <a:solidFill>
                  <a:schemeClr val="tx1"/>
                </a:solidFill>
              </a:rPr>
              <a:t>أسئلة وحالات عملية</a:t>
            </a:r>
            <a:endParaRPr lang="en-US" sz="3600" dirty="0"/>
          </a:p>
        </p:txBody>
      </p:sp>
      <p:sp>
        <p:nvSpPr>
          <p:cNvPr id="6" name="Slide Number Placeholder 5"/>
          <p:cNvSpPr>
            <a:spLocks noGrp="1"/>
          </p:cNvSpPr>
          <p:nvPr>
            <p:ph type="sldNum" sz="quarter" idx="11"/>
          </p:nvPr>
        </p:nvSpPr>
        <p:spPr/>
        <p:txBody>
          <a:bodyPr/>
          <a:lstStyle/>
          <a:p>
            <a:r>
              <a:rPr lang="ar-EG" sz="1800" dirty="0"/>
              <a:t>26</a:t>
            </a:r>
            <a:endParaRPr lang="en-US" sz="1800" dirty="0"/>
          </a:p>
        </p:txBody>
      </p:sp>
    </p:spTree>
    <p:extLst>
      <p:ext uri="{BB962C8B-B14F-4D97-AF65-F5344CB8AC3E}">
        <p14:creationId xmlns:p14="http://schemas.microsoft.com/office/powerpoint/2010/main" val="732442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183234729"/>
              </p:ext>
            </p:extLst>
          </p:nvPr>
        </p:nvGraphicFramePr>
        <p:xfrm>
          <a:off x="107504" y="1828800"/>
          <a:ext cx="8731696"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ctr" rtl="1"/>
            <a:r>
              <a:rPr lang="ar-SA" sz="3600" b="1" dirty="0">
                <a:solidFill>
                  <a:schemeClr val="tx1"/>
                </a:solidFill>
              </a:rPr>
              <a:t>أسئلة وحالات عملية</a:t>
            </a:r>
            <a:endParaRPr lang="en-US" sz="3600" dirty="0"/>
          </a:p>
        </p:txBody>
      </p:sp>
      <p:sp>
        <p:nvSpPr>
          <p:cNvPr id="6" name="Slide Number Placeholder 5"/>
          <p:cNvSpPr>
            <a:spLocks noGrp="1"/>
          </p:cNvSpPr>
          <p:nvPr>
            <p:ph type="sldNum" sz="quarter" idx="11"/>
          </p:nvPr>
        </p:nvSpPr>
        <p:spPr/>
        <p:txBody>
          <a:bodyPr/>
          <a:lstStyle/>
          <a:p>
            <a:r>
              <a:rPr lang="ar-EG" sz="1800" dirty="0"/>
              <a:t>27</a:t>
            </a:r>
            <a:endParaRPr lang="en-US" sz="1800" dirty="0"/>
          </a:p>
        </p:txBody>
      </p:sp>
    </p:spTree>
    <p:extLst>
      <p:ext uri="{BB962C8B-B14F-4D97-AF65-F5344CB8AC3E}">
        <p14:creationId xmlns:p14="http://schemas.microsoft.com/office/powerpoint/2010/main" val="2060575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260481761"/>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ctr" rtl="1"/>
            <a:r>
              <a:rPr lang="ar-SA" sz="3600" b="1" dirty="0">
                <a:solidFill>
                  <a:schemeClr val="tx1"/>
                </a:solidFill>
              </a:rPr>
              <a:t>أسئلة وحالات عملية</a:t>
            </a:r>
            <a:endParaRPr lang="en-US" sz="3600" dirty="0"/>
          </a:p>
        </p:txBody>
      </p:sp>
      <p:sp>
        <p:nvSpPr>
          <p:cNvPr id="6" name="Slide Number Placeholder 5"/>
          <p:cNvSpPr>
            <a:spLocks noGrp="1"/>
          </p:cNvSpPr>
          <p:nvPr>
            <p:ph type="sldNum" sz="quarter" idx="11"/>
          </p:nvPr>
        </p:nvSpPr>
        <p:spPr/>
        <p:txBody>
          <a:bodyPr/>
          <a:lstStyle/>
          <a:p>
            <a:r>
              <a:rPr lang="ar-EG" sz="1800" dirty="0"/>
              <a:t>28</a:t>
            </a:r>
            <a:endParaRPr lang="en-US" sz="1800" dirty="0"/>
          </a:p>
        </p:txBody>
      </p:sp>
    </p:spTree>
    <p:extLst>
      <p:ext uri="{BB962C8B-B14F-4D97-AF65-F5344CB8AC3E}">
        <p14:creationId xmlns:p14="http://schemas.microsoft.com/office/powerpoint/2010/main" val="1836368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56561458"/>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ctr" rtl="1"/>
            <a:r>
              <a:rPr lang="ar-SA" sz="3600" b="1" dirty="0">
                <a:solidFill>
                  <a:schemeClr val="tx1"/>
                </a:solidFill>
              </a:rPr>
              <a:t>أسئلة وحالات عملية</a:t>
            </a:r>
            <a:endParaRPr lang="en-US" sz="3600" dirty="0"/>
          </a:p>
        </p:txBody>
      </p:sp>
      <p:sp>
        <p:nvSpPr>
          <p:cNvPr id="6" name="Slide Number Placeholder 5"/>
          <p:cNvSpPr>
            <a:spLocks noGrp="1"/>
          </p:cNvSpPr>
          <p:nvPr>
            <p:ph type="sldNum" sz="quarter" idx="11"/>
          </p:nvPr>
        </p:nvSpPr>
        <p:spPr/>
        <p:txBody>
          <a:bodyPr/>
          <a:lstStyle/>
          <a:p>
            <a:r>
              <a:rPr lang="ar-EG" sz="1800" dirty="0"/>
              <a:t>29</a:t>
            </a:r>
            <a:endParaRPr lang="en-US" sz="1800" dirty="0"/>
          </a:p>
        </p:txBody>
      </p:sp>
    </p:spTree>
    <p:extLst>
      <p:ext uri="{BB962C8B-B14F-4D97-AF65-F5344CB8AC3E}">
        <p14:creationId xmlns:p14="http://schemas.microsoft.com/office/powerpoint/2010/main" val="272479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990600"/>
            <a:ext cx="8229600" cy="1066800"/>
          </a:xfrm>
        </p:spPr>
        <p:txBody>
          <a:bodyPr/>
          <a:lstStyle/>
          <a:p>
            <a:pPr algn="r" rtl="1"/>
            <a:r>
              <a:rPr lang="ar-SA" sz="3600" b="1" dirty="0"/>
              <a:t>مفهوم الدورة المحاسبية والإطار العام لمراحلها:	</a:t>
            </a:r>
            <a:br>
              <a:rPr lang="ar-EG" sz="3600" b="1" dirty="0"/>
            </a:br>
            <a:endParaRPr lang="ar-EG" sz="3600" dirty="0"/>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55168" y="1676400"/>
            <a:ext cx="8331632" cy="469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1"/>
          </p:nvPr>
        </p:nvSpPr>
        <p:spPr/>
        <p:txBody>
          <a:bodyPr/>
          <a:lstStyle/>
          <a:p>
            <a:r>
              <a:rPr lang="ar-EG" sz="1800" dirty="0"/>
              <a:t>3</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099378998"/>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ctr" rtl="1"/>
            <a:r>
              <a:rPr lang="ar-SA" sz="3600" b="1" dirty="0">
                <a:solidFill>
                  <a:schemeClr val="tx1"/>
                </a:solidFill>
              </a:rPr>
              <a:t>أسئلة وحالات عملية</a:t>
            </a:r>
            <a:endParaRPr lang="en-US" sz="3600" dirty="0"/>
          </a:p>
        </p:txBody>
      </p:sp>
      <p:sp>
        <p:nvSpPr>
          <p:cNvPr id="6" name="Slide Number Placeholder 5"/>
          <p:cNvSpPr>
            <a:spLocks noGrp="1"/>
          </p:cNvSpPr>
          <p:nvPr>
            <p:ph type="sldNum" sz="quarter" idx="11"/>
          </p:nvPr>
        </p:nvSpPr>
        <p:spPr/>
        <p:txBody>
          <a:bodyPr/>
          <a:lstStyle/>
          <a:p>
            <a:r>
              <a:rPr lang="ar-EG" sz="1800" dirty="0"/>
              <a:t>30</a:t>
            </a:r>
            <a:endParaRPr lang="en-US" sz="1800" dirty="0"/>
          </a:p>
        </p:txBody>
      </p:sp>
    </p:spTree>
    <p:extLst>
      <p:ext uri="{BB962C8B-B14F-4D97-AF65-F5344CB8AC3E}">
        <p14:creationId xmlns:p14="http://schemas.microsoft.com/office/powerpoint/2010/main" val="607990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940640943"/>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ctr" rtl="1"/>
            <a:r>
              <a:rPr lang="ar-SA" sz="3600" b="1" dirty="0">
                <a:solidFill>
                  <a:schemeClr val="tx1"/>
                </a:solidFill>
              </a:rPr>
              <a:t>أسئلة وحالات عملية</a:t>
            </a:r>
            <a:endParaRPr lang="en-US" sz="3600" dirty="0"/>
          </a:p>
        </p:txBody>
      </p:sp>
      <p:sp>
        <p:nvSpPr>
          <p:cNvPr id="6" name="Slide Number Placeholder 5"/>
          <p:cNvSpPr>
            <a:spLocks noGrp="1"/>
          </p:cNvSpPr>
          <p:nvPr>
            <p:ph type="sldNum" sz="quarter" idx="11"/>
          </p:nvPr>
        </p:nvSpPr>
        <p:spPr/>
        <p:txBody>
          <a:bodyPr/>
          <a:lstStyle/>
          <a:p>
            <a:r>
              <a:rPr lang="ar-EG" sz="1800" dirty="0"/>
              <a:t>31</a:t>
            </a:r>
            <a:endParaRPr lang="en-US" dirty="0"/>
          </a:p>
        </p:txBody>
      </p:sp>
    </p:spTree>
    <p:extLst>
      <p:ext uri="{BB962C8B-B14F-4D97-AF65-F5344CB8AC3E}">
        <p14:creationId xmlns:p14="http://schemas.microsoft.com/office/powerpoint/2010/main" val="272479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384971775"/>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solidFill>
                <a:schemeClr val="tx1"/>
              </a:solidFill>
            </a:endParaRPr>
          </a:p>
        </p:txBody>
      </p:sp>
      <p:sp>
        <p:nvSpPr>
          <p:cNvPr id="6" name="Slide Number Placeholder 5"/>
          <p:cNvSpPr>
            <a:spLocks noGrp="1"/>
          </p:cNvSpPr>
          <p:nvPr>
            <p:ph type="sldNum" sz="quarter" idx="11"/>
          </p:nvPr>
        </p:nvSpPr>
        <p:spPr/>
        <p:txBody>
          <a:bodyPr/>
          <a:lstStyle/>
          <a:p>
            <a:r>
              <a:rPr lang="ar-EG" sz="1800" dirty="0"/>
              <a:t>4</a:t>
            </a:r>
            <a:endParaRPr lang="en-US" dirty="0"/>
          </a:p>
        </p:txBody>
      </p:sp>
    </p:spTree>
    <p:extLst>
      <p:ext uri="{BB962C8B-B14F-4D97-AF65-F5344CB8AC3E}">
        <p14:creationId xmlns:p14="http://schemas.microsoft.com/office/powerpoint/2010/main" val="142231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47804862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fld id="{6C222347-96BA-47C5-8C7A-1CC6D7B4DE73}" type="slidenum">
              <a:rPr lang="en-US" smtClean="0"/>
              <a:pPr/>
              <a:t>5</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840733151"/>
              </p:ext>
            </p:extLst>
          </p:nvPr>
        </p:nvGraphicFramePr>
        <p:xfrm>
          <a:off x="683568" y="3501008"/>
          <a:ext cx="7920880" cy="2123440"/>
        </p:xfrm>
        <a:graphic>
          <a:graphicData uri="http://schemas.openxmlformats.org/drawingml/2006/table">
            <a:tbl>
              <a:tblPr rtl="1" firstRow="1" bandRow="1">
                <a:tableStyleId>{5C22544A-7EE6-4342-B048-85BDC9FD1C3A}</a:tableStyleId>
              </a:tblPr>
              <a:tblGrid>
                <a:gridCol w="1980220">
                  <a:extLst>
                    <a:ext uri="{9D8B030D-6E8A-4147-A177-3AD203B41FA5}">
                      <a16:colId xmlns:a16="http://schemas.microsoft.com/office/drawing/2014/main" val="20000"/>
                    </a:ext>
                  </a:extLst>
                </a:gridCol>
                <a:gridCol w="2373796">
                  <a:extLst>
                    <a:ext uri="{9D8B030D-6E8A-4147-A177-3AD203B41FA5}">
                      <a16:colId xmlns:a16="http://schemas.microsoft.com/office/drawing/2014/main" val="20001"/>
                    </a:ext>
                  </a:extLst>
                </a:gridCol>
                <a:gridCol w="2390428">
                  <a:extLst>
                    <a:ext uri="{9D8B030D-6E8A-4147-A177-3AD203B41FA5}">
                      <a16:colId xmlns:a16="http://schemas.microsoft.com/office/drawing/2014/main" val="20002"/>
                    </a:ext>
                  </a:extLst>
                </a:gridCol>
                <a:gridCol w="1176436">
                  <a:extLst>
                    <a:ext uri="{9D8B030D-6E8A-4147-A177-3AD203B41FA5}">
                      <a16:colId xmlns:a16="http://schemas.microsoft.com/office/drawing/2014/main" val="20003"/>
                    </a:ext>
                  </a:extLst>
                </a:gridCol>
              </a:tblGrid>
              <a:tr h="370840">
                <a:tc gridSpan="4">
                  <a:txBody>
                    <a:bodyPr/>
                    <a:lstStyle/>
                    <a:p>
                      <a:pPr algn="ctr" rtl="1">
                        <a:spcAft>
                          <a:spcPts val="0"/>
                        </a:spcAft>
                      </a:pPr>
                      <a:r>
                        <a:rPr lang="ar-SA" sz="1800" b="1" dirty="0">
                          <a:solidFill>
                            <a:sysClr val="windowText" lastClr="000000"/>
                          </a:solidFill>
                          <a:effectLst/>
                          <a:latin typeface="Times New Roman"/>
                          <a:ea typeface="Times New Roman"/>
                          <a:cs typeface="Simplified Arabic"/>
                        </a:rPr>
                        <a:t>ميزان المراجعة بالمجاميع</a:t>
                      </a:r>
                    </a:p>
                    <a:p>
                      <a:pPr algn="ctr" rtl="1">
                        <a:spcAft>
                          <a:spcPts val="0"/>
                        </a:spcAft>
                      </a:pPr>
                      <a:r>
                        <a:rPr lang="ar-SA" sz="1800" b="1" dirty="0">
                          <a:solidFill>
                            <a:sysClr val="windowText" lastClr="000000"/>
                          </a:solidFill>
                          <a:effectLst/>
                          <a:latin typeface="Times New Roman"/>
                          <a:ea typeface="Times New Roman"/>
                          <a:cs typeface="Simplified Arabic"/>
                        </a:rPr>
                        <a:t>في    /   /××20</a:t>
                      </a:r>
                      <a:endParaRPr lang="en-US" sz="1600" b="1" dirty="0">
                        <a:solidFill>
                          <a:sysClr val="windowText" lastClr="000000"/>
                        </a:solidFill>
                        <a:effectLst/>
                        <a:latin typeface="Times New Roman"/>
                        <a:ea typeface="Times New Roman"/>
                      </a:endParaRPr>
                    </a:p>
                  </a:txBody>
                  <a:tcPr>
                    <a:lnB w="317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2000" b="1" dirty="0">
                          <a:effectLst/>
                          <a:latin typeface="Times New Roman"/>
                          <a:ea typeface="Times New Roman"/>
                          <a:cs typeface="Simplified Arabic"/>
                        </a:rPr>
                        <a:t>المجاميع المدينة</a:t>
                      </a:r>
                      <a:endParaRPr lang="en-US" sz="18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a:effectLst/>
                          <a:latin typeface="Times New Roman"/>
                          <a:ea typeface="Times New Roman"/>
                          <a:cs typeface="Simplified Arabic"/>
                        </a:rPr>
                        <a:t>المجاميع الدائنة</a:t>
                      </a:r>
                      <a:endParaRPr lang="en-US" sz="1800" b="1">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a:effectLst/>
                          <a:latin typeface="Times New Roman"/>
                          <a:ea typeface="Times New Roman"/>
                          <a:cs typeface="Simplified Arabic"/>
                        </a:rPr>
                        <a:t>اسم الحساب</a:t>
                      </a:r>
                      <a:endParaRPr lang="en-US" sz="1800" b="1">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000" b="1" dirty="0">
                          <a:effectLst/>
                          <a:latin typeface="Times New Roman"/>
                          <a:ea typeface="Times New Roman"/>
                          <a:cs typeface="Simplified Arabic"/>
                        </a:rPr>
                        <a:t>رقم الحساب</a:t>
                      </a:r>
                      <a:endParaRPr lang="en-US" sz="18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1800" b="1" dirty="0">
                          <a:effectLst/>
                          <a:latin typeface="Times New Roman"/>
                          <a:ea typeface="Times New Roman"/>
                          <a:cs typeface="Simplified Arabic"/>
                        </a:rPr>
                        <a:t>××</a:t>
                      </a:r>
                      <a:endParaRPr lang="en-US" sz="16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800" b="1" dirty="0">
                          <a:effectLst/>
                          <a:latin typeface="Times New Roman"/>
                          <a:ea typeface="Times New Roman"/>
                          <a:cs typeface="Simplified Arabic"/>
                        </a:rPr>
                        <a:t>××</a:t>
                      </a:r>
                      <a:endParaRPr lang="en-US" sz="16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800" b="1">
                          <a:effectLst/>
                          <a:latin typeface="Times New Roman"/>
                          <a:ea typeface="Times New Roman"/>
                          <a:cs typeface="Simplified Arabic"/>
                        </a:rPr>
                        <a:t>.............................</a:t>
                      </a:r>
                      <a:endParaRPr lang="en-US" sz="1600" b="1">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rtl="1"/>
                      <a:endParaRPr lang="ar-EG"/>
                    </a:p>
                  </a:txBody>
                  <a:tcPr>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1800" b="1" dirty="0">
                          <a:effectLst/>
                          <a:latin typeface="Times New Roman"/>
                          <a:ea typeface="Times New Roman"/>
                          <a:cs typeface="Simplified Arabic"/>
                        </a:rPr>
                        <a:t>××</a:t>
                      </a: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dirty="0">
                          <a:effectLst/>
                          <a:latin typeface="Times New Roman"/>
                          <a:ea typeface="Times New Roman"/>
                          <a:cs typeface="Simplified Arabic"/>
                        </a:rPr>
                        <a:t>××</a:t>
                      </a: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a:effectLst/>
                          <a:latin typeface="Times New Roman"/>
                          <a:ea typeface="Times New Roman"/>
                          <a:cs typeface="Simplified Arabic"/>
                        </a:rPr>
                        <a:t>.............................</a:t>
                      </a:r>
                      <a:endParaRPr lang="en-US" sz="1600" b="1">
                        <a:effectLst/>
                        <a:latin typeface="Times New Roman"/>
                        <a:ea typeface="Times New Roman"/>
                        <a:cs typeface="Arial"/>
                      </a:endParaRPr>
                    </a:p>
                  </a:txBody>
                  <a:tcPr marL="68580" marR="68580" marT="0" marB="0"/>
                </a:tc>
                <a:tc>
                  <a:txBody>
                    <a:bodyPr/>
                    <a:lstStyle/>
                    <a:p>
                      <a:pPr rtl="1"/>
                      <a:endParaRPr lang="ar-EG"/>
                    </a:p>
                  </a:txBody>
                  <a:tcPr/>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1800" b="1">
                          <a:effectLst/>
                          <a:latin typeface="Times New Roman"/>
                          <a:ea typeface="Times New Roman"/>
                          <a:cs typeface="Simplified Arabic"/>
                        </a:rPr>
                        <a:t>×××</a:t>
                      </a:r>
                      <a:endParaRPr lang="en-US" sz="16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dirty="0">
                          <a:effectLst/>
                          <a:latin typeface="Times New Roman"/>
                          <a:ea typeface="Times New Roman"/>
                          <a:cs typeface="Simplified Arabic"/>
                        </a:rPr>
                        <a:t>×××</a:t>
                      </a:r>
                      <a:endParaRPr lang="en-US" sz="16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800" b="1" dirty="0">
                          <a:effectLst/>
                          <a:latin typeface="Times New Roman"/>
                          <a:ea typeface="Times New Roman"/>
                          <a:cs typeface="Simplified Arabic"/>
                        </a:rPr>
                        <a:t> </a:t>
                      </a:r>
                      <a:endParaRPr lang="en-US" sz="1600" b="1" dirty="0">
                        <a:effectLst/>
                        <a:latin typeface="Times New Roman"/>
                        <a:ea typeface="Times New Roman"/>
                        <a:cs typeface="Arial"/>
                      </a:endParaRPr>
                    </a:p>
                  </a:txBody>
                  <a:tcPr marL="68580" marR="68580" marT="0" marB="0"/>
                </a:tc>
                <a:tc>
                  <a:txBody>
                    <a:bodyPr/>
                    <a:lstStyle/>
                    <a:p>
                      <a:pPr rtl="1"/>
                      <a:endParaRPr lang="ar-EG"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632647155"/>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r>
              <a:rPr lang="ar-EG" sz="1800" dirty="0"/>
              <a:t>6</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658681272"/>
              </p:ext>
            </p:extLst>
          </p:nvPr>
        </p:nvGraphicFramePr>
        <p:xfrm>
          <a:off x="827584" y="2996952"/>
          <a:ext cx="7776864" cy="2184400"/>
        </p:xfrm>
        <a:graphic>
          <a:graphicData uri="http://schemas.openxmlformats.org/drawingml/2006/table">
            <a:tbl>
              <a:tblPr rtl="1" firstRow="1" bandRow="1">
                <a:tableStyleId>{5C22544A-7EE6-4342-B048-85BDC9FD1C3A}</a:tableStyleId>
              </a:tblPr>
              <a:tblGrid>
                <a:gridCol w="1944216">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267744">
                  <a:extLst>
                    <a:ext uri="{9D8B030D-6E8A-4147-A177-3AD203B41FA5}">
                      <a16:colId xmlns:a16="http://schemas.microsoft.com/office/drawing/2014/main" val="20002"/>
                    </a:ext>
                  </a:extLst>
                </a:gridCol>
                <a:gridCol w="1620688">
                  <a:extLst>
                    <a:ext uri="{9D8B030D-6E8A-4147-A177-3AD203B41FA5}">
                      <a16:colId xmlns:a16="http://schemas.microsoft.com/office/drawing/2014/main" val="20003"/>
                    </a:ext>
                  </a:extLst>
                </a:gridCol>
              </a:tblGrid>
              <a:tr h="370840">
                <a:tc gridSpan="4">
                  <a:txBody>
                    <a:bodyPr/>
                    <a:lstStyle/>
                    <a:p>
                      <a:pPr algn="ctr" rtl="1"/>
                      <a:r>
                        <a:rPr kumimoji="0" lang="ar-SA" sz="2000" b="1" kern="1200" dirty="0">
                          <a:solidFill>
                            <a:sysClr val="windowText" lastClr="000000"/>
                          </a:solidFill>
                          <a:effectLst/>
                          <a:latin typeface="+mn-lt"/>
                          <a:ea typeface="+mn-ea"/>
                          <a:cs typeface="+mn-cs"/>
                        </a:rPr>
                        <a:t>ميزان المراجعة بالأرصدة</a:t>
                      </a:r>
                      <a:endParaRPr kumimoji="0" lang="en-US" sz="2000" b="1" kern="1200" dirty="0">
                        <a:solidFill>
                          <a:sysClr val="windowText" lastClr="000000"/>
                        </a:solidFill>
                        <a:effectLst/>
                        <a:latin typeface="+mn-lt"/>
                        <a:ea typeface="+mn-ea"/>
                        <a:cs typeface="+mn-cs"/>
                      </a:endParaRPr>
                    </a:p>
                    <a:p>
                      <a:pPr algn="ctr" rtl="1"/>
                      <a:r>
                        <a:rPr kumimoji="0" lang="ar-SA" sz="2000" b="1" kern="1200" dirty="0">
                          <a:solidFill>
                            <a:sysClr val="windowText" lastClr="000000"/>
                          </a:solidFill>
                          <a:effectLst/>
                          <a:latin typeface="+mn-lt"/>
                          <a:ea typeface="+mn-ea"/>
                          <a:cs typeface="+mn-cs"/>
                        </a:rPr>
                        <a:t>في    /   /××20</a:t>
                      </a:r>
                      <a:endParaRPr kumimoji="0" lang="en-US" sz="2000" b="1" kern="1200" dirty="0">
                        <a:solidFill>
                          <a:sysClr val="windowText" lastClr="000000"/>
                        </a:solidFill>
                        <a:effectLst/>
                        <a:latin typeface="+mn-lt"/>
                        <a:ea typeface="+mn-ea"/>
                        <a:cs typeface="+mn-cs"/>
                      </a:endParaRPr>
                    </a:p>
                  </a:txBody>
                  <a:tcPr>
                    <a:lnB w="317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ct val="115000"/>
                        </a:lnSpc>
                        <a:spcAft>
                          <a:spcPts val="0"/>
                        </a:spcAft>
                      </a:pPr>
                      <a:r>
                        <a:rPr lang="ar-SA" sz="1800" b="1" dirty="0">
                          <a:effectLst/>
                          <a:latin typeface="Times New Roman"/>
                          <a:ea typeface="Times New Roman"/>
                          <a:cs typeface="Simplified Arabic"/>
                        </a:rPr>
                        <a:t>أرصدة مدينة</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800" b="1" dirty="0">
                          <a:effectLst/>
                          <a:latin typeface="Times New Roman"/>
                          <a:ea typeface="Times New Roman"/>
                          <a:cs typeface="Simplified Arabic"/>
                        </a:rPr>
                        <a:t>أرصدة دائنة</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800" b="1" dirty="0">
                          <a:effectLst/>
                          <a:latin typeface="Times New Roman"/>
                          <a:ea typeface="Times New Roman"/>
                          <a:cs typeface="Simplified Arabic"/>
                        </a:rPr>
                        <a:t>اسم الحساب</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1800" b="1" dirty="0">
                          <a:effectLst/>
                          <a:latin typeface="Times New Roman"/>
                          <a:ea typeface="Times New Roman"/>
                          <a:cs typeface="Simplified Arabic"/>
                        </a:rPr>
                        <a:t>رقم الحساب</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1600" b="1" dirty="0">
                          <a:effectLst/>
                          <a:latin typeface="Times New Roman"/>
                          <a:ea typeface="Times New Roman"/>
                          <a:cs typeface="Simplified Arabic"/>
                        </a:rPr>
                        <a:t>××</a:t>
                      </a:r>
                      <a:endParaRPr lang="en-US" sz="14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1600" b="1" dirty="0">
                          <a:effectLst/>
                          <a:latin typeface="Times New Roman"/>
                          <a:ea typeface="Times New Roman"/>
                          <a:cs typeface="Simplified Arabic"/>
                        </a:rPr>
                        <a:t>××</a:t>
                      </a:r>
                      <a:endParaRPr lang="en-US" sz="14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SA" sz="1600" b="1" dirty="0">
                          <a:effectLst/>
                          <a:latin typeface="Times New Roman"/>
                          <a:ea typeface="Times New Roman"/>
                          <a:cs typeface="Simplified Arabic"/>
                        </a:rPr>
                        <a:t>.............................</a:t>
                      </a:r>
                      <a:endParaRPr lang="en-US" sz="1400" b="1" dirty="0">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tc>
                  <a:txBody>
                    <a:bodyPr/>
                    <a:lstStyle/>
                    <a:p>
                      <a:pPr algn="justLow"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1600" b="1">
                          <a:effectLst/>
                          <a:latin typeface="Times New Roman"/>
                          <a:ea typeface="Times New Roman"/>
                          <a:cs typeface="Simplified Arabic"/>
                        </a:rPr>
                        <a:t>××</a:t>
                      </a:r>
                      <a:endParaRPr lang="en-US" sz="1400" b="1">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a:t>
                      </a:r>
                      <a:endParaRPr lang="en-US" sz="1400" b="1">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1600" b="1" dirty="0">
                          <a:effectLst/>
                          <a:latin typeface="Times New Roman"/>
                          <a:ea typeface="Times New Roman"/>
                          <a:cs typeface="Simplified Arabic"/>
                        </a:rPr>
                        <a:t>.............................</a:t>
                      </a:r>
                      <a:endParaRPr lang="en-US" sz="1400" b="1" dirty="0">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1600" b="1" dirty="0">
                          <a:effectLst/>
                          <a:latin typeface="Times New Roman"/>
                          <a:ea typeface="Times New Roman"/>
                          <a:cs typeface="Simplified Arabic"/>
                        </a:rPr>
                        <a:t> </a:t>
                      </a:r>
                      <a:endParaRPr lang="en-US" sz="1400" b="1" dirty="0">
                        <a:effectLst/>
                        <a:latin typeface="Times New Roman"/>
                        <a:ea typeface="Times New Roman"/>
                        <a:cs typeface="Arial"/>
                      </a:endParaRPr>
                    </a:p>
                  </a:txBody>
                  <a:tcPr marL="68580" marR="68580" marT="0" marB="0"/>
                </a:tc>
                <a:tc>
                  <a:txBody>
                    <a:bodyPr/>
                    <a:lstStyle/>
                    <a:p>
                      <a:pPr algn="ctr" rtl="1">
                        <a:lnSpc>
                          <a:spcPct val="115000"/>
                        </a:lnSpc>
                        <a:spcAft>
                          <a:spcPts val="0"/>
                        </a:spcAft>
                      </a:pPr>
                      <a:r>
                        <a:rPr lang="ar-SA" sz="1600" b="1">
                          <a:effectLst/>
                          <a:latin typeface="Times New Roman"/>
                          <a:ea typeface="Times New Roman"/>
                          <a:cs typeface="Simplified Arabic"/>
                        </a:rPr>
                        <a:t>×××</a:t>
                      </a:r>
                      <a:endParaRPr lang="en-US" sz="1400" b="1">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1600" b="1">
                          <a:effectLst/>
                          <a:latin typeface="Times New Roman"/>
                          <a:ea typeface="Times New Roman"/>
                          <a:cs typeface="Simplified Arabic"/>
                        </a:rPr>
                        <a:t> </a:t>
                      </a:r>
                      <a:endParaRPr lang="en-US" sz="1400" b="1">
                        <a:effectLst/>
                        <a:latin typeface="Times New Roman"/>
                        <a:ea typeface="Times New Roman"/>
                        <a:cs typeface="Arial"/>
                      </a:endParaRPr>
                    </a:p>
                  </a:txBody>
                  <a:tcPr marL="68580" marR="68580" marT="0" marB="0"/>
                </a:tc>
                <a:tc>
                  <a:txBody>
                    <a:bodyPr/>
                    <a:lstStyle/>
                    <a:p>
                      <a:pPr algn="justLow" rtl="1">
                        <a:lnSpc>
                          <a:spcPct val="115000"/>
                        </a:lnSpc>
                        <a:spcAft>
                          <a:spcPts val="0"/>
                        </a:spcAft>
                      </a:pPr>
                      <a:r>
                        <a:rPr lang="ar-SA" sz="1600" b="1" dirty="0">
                          <a:effectLst/>
                          <a:latin typeface="Times New Roman"/>
                          <a:ea typeface="Times New Roman"/>
                          <a:cs typeface="Simplified Arabic"/>
                        </a:rPr>
                        <a:t> </a:t>
                      </a:r>
                      <a:endParaRPr lang="en-US" sz="1400" b="1" dirty="0">
                        <a:effectLst/>
                        <a:latin typeface="Times New Roman"/>
                        <a:ea typeface="Times New Roman"/>
                        <a:cs typeface="Arial"/>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087230534"/>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r>
              <a:rPr lang="ar-EG" sz="1800" dirty="0"/>
              <a:t>7</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454200289"/>
              </p:ext>
            </p:extLst>
          </p:nvPr>
        </p:nvGraphicFramePr>
        <p:xfrm>
          <a:off x="899592" y="2132856"/>
          <a:ext cx="7416824" cy="2560320"/>
        </p:xfrm>
        <a:graphic>
          <a:graphicData uri="http://schemas.openxmlformats.org/drawingml/2006/table">
            <a:tbl>
              <a:tblPr rtl="1" firstRow="1" bandRow="1">
                <a:tableStyleId>{5C22544A-7EE6-4342-B048-85BDC9FD1C3A}</a:tableStyleId>
              </a:tblPr>
              <a:tblGrid>
                <a:gridCol w="927103">
                  <a:extLst>
                    <a:ext uri="{9D8B030D-6E8A-4147-A177-3AD203B41FA5}">
                      <a16:colId xmlns:a16="http://schemas.microsoft.com/office/drawing/2014/main" val="20000"/>
                    </a:ext>
                  </a:extLst>
                </a:gridCol>
                <a:gridCol w="927103">
                  <a:extLst>
                    <a:ext uri="{9D8B030D-6E8A-4147-A177-3AD203B41FA5}">
                      <a16:colId xmlns:a16="http://schemas.microsoft.com/office/drawing/2014/main" val="20001"/>
                    </a:ext>
                  </a:extLst>
                </a:gridCol>
                <a:gridCol w="927103">
                  <a:extLst>
                    <a:ext uri="{9D8B030D-6E8A-4147-A177-3AD203B41FA5}">
                      <a16:colId xmlns:a16="http://schemas.microsoft.com/office/drawing/2014/main" val="20002"/>
                    </a:ext>
                  </a:extLst>
                </a:gridCol>
                <a:gridCol w="927103">
                  <a:extLst>
                    <a:ext uri="{9D8B030D-6E8A-4147-A177-3AD203B41FA5}">
                      <a16:colId xmlns:a16="http://schemas.microsoft.com/office/drawing/2014/main" val="20003"/>
                    </a:ext>
                  </a:extLst>
                </a:gridCol>
                <a:gridCol w="1854206">
                  <a:extLst>
                    <a:ext uri="{9D8B030D-6E8A-4147-A177-3AD203B41FA5}">
                      <a16:colId xmlns:a16="http://schemas.microsoft.com/office/drawing/2014/main" val="20004"/>
                    </a:ext>
                  </a:extLst>
                </a:gridCol>
                <a:gridCol w="1854206">
                  <a:extLst>
                    <a:ext uri="{9D8B030D-6E8A-4147-A177-3AD203B41FA5}">
                      <a16:colId xmlns:a16="http://schemas.microsoft.com/office/drawing/2014/main" val="20005"/>
                    </a:ext>
                  </a:extLst>
                </a:gridCol>
              </a:tblGrid>
              <a:tr h="370840">
                <a:tc gridSpan="6">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2400" b="1" kern="1200" dirty="0">
                          <a:solidFill>
                            <a:sysClr val="windowText" lastClr="000000"/>
                          </a:solidFill>
                          <a:effectLst/>
                          <a:latin typeface="+mn-lt"/>
                          <a:ea typeface="+mn-ea"/>
                          <a:cs typeface="+mn-cs"/>
                        </a:rPr>
                        <a:t>ميزان المراجعة بالمجاميع والأرصدة في    /   / ×× 20</a:t>
                      </a:r>
                      <a:endParaRPr kumimoji="0" lang="en-US" sz="2400" b="1" kern="1200" dirty="0">
                        <a:solidFill>
                          <a:sysClr val="windowText" lastClr="000000"/>
                        </a:solidFill>
                        <a:effectLst/>
                        <a:latin typeface="+mn-lt"/>
                        <a:ea typeface="+mn-ea"/>
                        <a:cs typeface="+mn-cs"/>
                      </a:endParaRPr>
                    </a:p>
                  </a:txBody>
                  <a:tcPr>
                    <a:lnB w="317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a:p>
                  </a:txBody>
                  <a:tcPr/>
                </a:tc>
                <a:tc hMerge="1">
                  <a:txBody>
                    <a:bodyPr/>
                    <a:lstStyle/>
                    <a:p>
                      <a:pPr rtl="1"/>
                      <a:endParaRPr lang="ar-EG"/>
                    </a:p>
                  </a:txBody>
                  <a:tcPr>
                    <a:solidFill>
                      <a:schemeClr val="tx2">
                        <a:lumMod val="20000"/>
                        <a:lumOff val="80000"/>
                      </a:schemeClr>
                    </a:solidFill>
                  </a:tcPr>
                </a:tc>
                <a:tc hMerge="1">
                  <a:txBody>
                    <a:bodyPr/>
                    <a:lstStyle/>
                    <a:p>
                      <a:pPr rtl="1"/>
                      <a:endParaRPr lang="ar-EG"/>
                    </a:p>
                  </a:txBody>
                  <a:tcPr/>
                </a:tc>
                <a:tc hMerge="1">
                  <a:txBody>
                    <a:bodyPr/>
                    <a:lstStyle/>
                    <a:p>
                      <a:pPr rtl="1"/>
                      <a:endParaRPr lang="ar-EG"/>
                    </a:p>
                  </a:txBody>
                  <a:tcPr>
                    <a:solidFill>
                      <a:schemeClr val="tx2">
                        <a:lumMod val="20000"/>
                        <a:lumOff val="80000"/>
                      </a:schemeClr>
                    </a:solidFill>
                  </a:tcPr>
                </a:tc>
                <a:tc hMerge="1">
                  <a:txBody>
                    <a:bodyPr/>
                    <a:lstStyle/>
                    <a:p>
                      <a:pPr rtl="1"/>
                      <a:endParaRPr lang="ar-EG" dirty="0"/>
                    </a:p>
                  </a:txBody>
                  <a:tcPr>
                    <a:solidFill>
                      <a:schemeClr val="tx2">
                        <a:lumMod val="20000"/>
                        <a:lumOff val="80000"/>
                      </a:schemeClr>
                    </a:solidFill>
                  </a:tcPr>
                </a:tc>
                <a:extLst>
                  <a:ext uri="{0D108BD9-81ED-4DB2-BD59-A6C34878D82A}">
                    <a16:rowId xmlns:a16="http://schemas.microsoft.com/office/drawing/2014/main" val="10000"/>
                  </a:ext>
                </a:extLst>
              </a:tr>
              <a:tr h="370840">
                <a:tc gridSpan="2">
                  <a:txBody>
                    <a:bodyPr/>
                    <a:lstStyle/>
                    <a:p>
                      <a:pPr algn="ctr" rtl="1">
                        <a:lnSpc>
                          <a:spcPct val="115000"/>
                        </a:lnSpc>
                        <a:spcAft>
                          <a:spcPts val="0"/>
                        </a:spcAft>
                      </a:pPr>
                      <a:r>
                        <a:rPr lang="ar-SA" sz="2400" b="1" dirty="0">
                          <a:effectLst/>
                          <a:latin typeface="Times New Roman"/>
                          <a:ea typeface="Times New Roman"/>
                          <a:cs typeface="Simplified Arabic"/>
                        </a:rPr>
                        <a:t>مجاميع</a:t>
                      </a:r>
                      <a:endParaRPr lang="en-US" sz="2000" b="1" dirty="0">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rtl="1"/>
                      <a:endParaRPr lang="ar-EG"/>
                    </a:p>
                  </a:txBody>
                  <a:tcPr/>
                </a:tc>
                <a:tc gridSpan="2">
                  <a:txBody>
                    <a:bodyPr/>
                    <a:lstStyle/>
                    <a:p>
                      <a:pPr algn="ctr" rtl="1">
                        <a:lnSpc>
                          <a:spcPct val="115000"/>
                        </a:lnSpc>
                        <a:spcAft>
                          <a:spcPts val="0"/>
                        </a:spcAft>
                      </a:pPr>
                      <a:r>
                        <a:rPr lang="ar-SA" sz="2400" b="1" dirty="0">
                          <a:effectLst/>
                          <a:latin typeface="Times New Roman"/>
                          <a:ea typeface="Times New Roman"/>
                          <a:cs typeface="Simplified Arabic"/>
                        </a:rPr>
                        <a:t>أرصدة</a:t>
                      </a:r>
                      <a:endParaRPr lang="en-US" sz="20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rtl="1"/>
                      <a:endParaRPr lang="ar-EG"/>
                    </a:p>
                  </a:txBody>
                  <a:tcPr/>
                </a:tc>
                <a:tc rowSpan="2">
                  <a:txBody>
                    <a:bodyPr/>
                    <a:lstStyle/>
                    <a:p>
                      <a:pPr algn="ctr" rtl="1">
                        <a:lnSpc>
                          <a:spcPct val="115000"/>
                        </a:lnSpc>
                        <a:spcAft>
                          <a:spcPts val="0"/>
                        </a:spcAft>
                      </a:pPr>
                      <a:r>
                        <a:rPr lang="ar-SA" sz="2400" b="1" dirty="0">
                          <a:effectLst/>
                          <a:latin typeface="Times New Roman"/>
                          <a:ea typeface="Times New Roman"/>
                          <a:cs typeface="Simplified Arabic"/>
                        </a:rPr>
                        <a:t>اسم الحساب</a:t>
                      </a:r>
                      <a:endParaRPr lang="en-US" sz="20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algn="ctr" rtl="1">
                        <a:lnSpc>
                          <a:spcPct val="115000"/>
                        </a:lnSpc>
                        <a:spcAft>
                          <a:spcPts val="0"/>
                        </a:spcAft>
                      </a:pPr>
                      <a:r>
                        <a:rPr lang="ar-SA" sz="2400" b="1" dirty="0">
                          <a:effectLst/>
                          <a:latin typeface="Times New Roman"/>
                          <a:ea typeface="Times New Roman"/>
                          <a:cs typeface="Simplified Arabic"/>
                        </a:rPr>
                        <a:t>رقم الحساب</a:t>
                      </a:r>
                      <a:endParaRPr lang="en-US" sz="20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rtl="1">
                        <a:lnSpc>
                          <a:spcPct val="115000"/>
                        </a:lnSpc>
                        <a:spcAft>
                          <a:spcPts val="0"/>
                        </a:spcAft>
                      </a:pPr>
                      <a:r>
                        <a:rPr lang="ar-SA" sz="2400" b="1">
                          <a:effectLst/>
                          <a:latin typeface="Times New Roman"/>
                          <a:ea typeface="Times New Roman"/>
                          <a:cs typeface="Simplified Arabic"/>
                        </a:rPr>
                        <a:t>مدينة</a:t>
                      </a:r>
                      <a:endParaRPr lang="en-US" sz="20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400" b="1" dirty="0">
                          <a:effectLst/>
                          <a:latin typeface="Times New Roman"/>
                          <a:ea typeface="Times New Roman"/>
                          <a:cs typeface="Simplified Arabic"/>
                        </a:rPr>
                        <a:t>دائنة</a:t>
                      </a:r>
                      <a:endParaRPr lang="en-US" sz="20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400" b="1" dirty="0">
                          <a:effectLst/>
                          <a:latin typeface="Times New Roman"/>
                          <a:ea typeface="Times New Roman"/>
                          <a:cs typeface="Simplified Arabic"/>
                        </a:rPr>
                        <a:t>مدينة</a:t>
                      </a:r>
                      <a:endParaRPr lang="en-US" sz="20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SA" sz="2400" b="1" dirty="0">
                          <a:effectLst/>
                          <a:latin typeface="Times New Roman"/>
                          <a:ea typeface="Times New Roman"/>
                          <a:cs typeface="Simplified Arabic"/>
                        </a:rPr>
                        <a:t>دائنة</a:t>
                      </a:r>
                      <a:endParaRPr lang="en-US" sz="20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rtl="1"/>
                      <a:endParaRPr lang="ar-EG"/>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vMerge="1">
                  <a:txBody>
                    <a:bodyPr/>
                    <a:lstStyle/>
                    <a:p>
                      <a:pPr rtl="1"/>
                      <a:endParaRPr lang="ar-EG"/>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rtl="1">
                        <a:lnSpc>
                          <a:spcPct val="115000"/>
                        </a:lnSpc>
                        <a:spcAft>
                          <a:spcPts val="0"/>
                        </a:spcAft>
                      </a:pPr>
                      <a:r>
                        <a:rPr lang="ar-SA" sz="2400" b="1">
                          <a:effectLst/>
                          <a:latin typeface="Times New Roman"/>
                          <a:ea typeface="Times New Roman"/>
                          <a:cs typeface="Simplified Arabic"/>
                        </a:rPr>
                        <a:t>××</a:t>
                      </a:r>
                      <a:endParaRPr lang="en-US" sz="20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400" b="1">
                          <a:effectLst/>
                          <a:latin typeface="Times New Roman"/>
                          <a:ea typeface="Times New Roman"/>
                          <a:cs typeface="Simplified Arabic"/>
                        </a:rPr>
                        <a:t>××</a:t>
                      </a:r>
                      <a:endParaRPr lang="en-US" sz="20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400" b="1">
                          <a:effectLst/>
                          <a:latin typeface="Times New Roman"/>
                          <a:ea typeface="Times New Roman"/>
                          <a:cs typeface="Simplified Arabic"/>
                        </a:rPr>
                        <a:t>××</a:t>
                      </a:r>
                      <a:endParaRPr lang="en-US" sz="20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400" b="1">
                          <a:effectLst/>
                          <a:latin typeface="Times New Roman"/>
                          <a:ea typeface="Times New Roman"/>
                          <a:cs typeface="Simplified Arabic"/>
                        </a:rPr>
                        <a:t> </a:t>
                      </a:r>
                      <a:endParaRPr lang="en-US" sz="20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algn="ctr" rtl="1">
                        <a:lnSpc>
                          <a:spcPct val="115000"/>
                        </a:lnSpc>
                        <a:spcAft>
                          <a:spcPts val="0"/>
                        </a:spcAft>
                      </a:pPr>
                      <a:r>
                        <a:rPr lang="ar-SA" sz="2400" b="1">
                          <a:effectLst/>
                          <a:latin typeface="Times New Roman"/>
                          <a:ea typeface="Times New Roman"/>
                          <a:cs typeface="Simplified Arabic"/>
                        </a:rPr>
                        <a:t>................</a:t>
                      </a:r>
                      <a:endParaRPr lang="en-US" sz="2000" b="1">
                        <a:effectLst/>
                        <a:latin typeface="Times New Roman"/>
                        <a:ea typeface="Times New Roman"/>
                        <a:cs typeface="Arial"/>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rtl="1"/>
                      <a:endParaRPr lang="ar-EG"/>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370840">
                <a:tc>
                  <a:txBody>
                    <a:bodyPr/>
                    <a:lstStyle/>
                    <a:p>
                      <a:pPr algn="ctr" rtl="1">
                        <a:lnSpc>
                          <a:spcPct val="115000"/>
                        </a:lnSpc>
                        <a:spcAft>
                          <a:spcPts val="0"/>
                        </a:spcAft>
                      </a:pPr>
                      <a:r>
                        <a:rPr lang="ar-SA" sz="2400" b="1">
                          <a:effectLst/>
                          <a:latin typeface="Times New Roman"/>
                          <a:ea typeface="Times New Roman"/>
                          <a:cs typeface="Simplified Arabic"/>
                        </a:rPr>
                        <a:t>××</a:t>
                      </a:r>
                      <a:endParaRPr lang="en-US" sz="2000" b="1">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2400" b="1">
                          <a:effectLst/>
                          <a:latin typeface="Times New Roman"/>
                          <a:ea typeface="Times New Roman"/>
                          <a:cs typeface="Simplified Arabic"/>
                        </a:rPr>
                        <a:t>××</a:t>
                      </a:r>
                      <a:endParaRPr lang="en-US" sz="20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2400" b="1">
                          <a:effectLst/>
                          <a:latin typeface="Times New Roman"/>
                          <a:ea typeface="Times New Roman"/>
                          <a:cs typeface="Simplified Arabic"/>
                        </a:rPr>
                        <a:t> </a:t>
                      </a:r>
                      <a:endParaRPr lang="en-US" sz="20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2400" b="1" dirty="0">
                          <a:effectLst/>
                          <a:latin typeface="Times New Roman"/>
                          <a:ea typeface="Times New Roman"/>
                          <a:cs typeface="Simplified Arabic"/>
                        </a:rPr>
                        <a:t>××</a:t>
                      </a:r>
                      <a:endParaRPr lang="en-US" sz="20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2400" b="1">
                          <a:effectLst/>
                          <a:latin typeface="Times New Roman"/>
                          <a:ea typeface="Times New Roman"/>
                          <a:cs typeface="Simplified Arabic"/>
                        </a:rPr>
                        <a:t>................</a:t>
                      </a:r>
                      <a:endParaRPr lang="en-US" sz="2000" b="1">
                        <a:effectLst/>
                        <a:latin typeface="Times New Roman"/>
                        <a:ea typeface="Times New Roman"/>
                        <a:cs typeface="Arial"/>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rtl="1"/>
                      <a:endParaRPr lang="ar-EG"/>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70840">
                <a:tc>
                  <a:txBody>
                    <a:bodyPr/>
                    <a:lstStyle/>
                    <a:p>
                      <a:pPr algn="ctr" rtl="1">
                        <a:lnSpc>
                          <a:spcPct val="115000"/>
                        </a:lnSpc>
                        <a:spcAft>
                          <a:spcPts val="0"/>
                        </a:spcAft>
                      </a:pPr>
                      <a:r>
                        <a:rPr lang="ar-SA" sz="2400" b="1" dirty="0">
                          <a:effectLst/>
                          <a:latin typeface="Times New Roman"/>
                          <a:ea typeface="Times New Roman"/>
                          <a:cs typeface="Simplified Arabic"/>
                        </a:rPr>
                        <a:t>×××</a:t>
                      </a:r>
                      <a:endParaRPr lang="en-US" sz="2000" b="1" dirty="0">
                        <a:effectLst/>
                        <a:latin typeface="Times New Roman"/>
                        <a:ea typeface="Times New Roman"/>
                        <a:cs typeface="Arial"/>
                      </a:endParaRPr>
                    </a:p>
                  </a:txBody>
                  <a:tcPr marL="68580" marR="68580" marT="0" marB="0" anchor="ctr">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2400" b="1" dirty="0">
                          <a:effectLst/>
                          <a:latin typeface="Times New Roman"/>
                          <a:ea typeface="Times New Roman"/>
                          <a:cs typeface="Simplified Arabic"/>
                        </a:rPr>
                        <a:t>×××</a:t>
                      </a:r>
                      <a:endParaRPr lang="en-US" sz="2000" b="1" dirty="0">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2400" b="1">
                          <a:effectLst/>
                          <a:latin typeface="Times New Roman"/>
                          <a:ea typeface="Times New Roman"/>
                          <a:cs typeface="Simplified Arabic"/>
                        </a:rPr>
                        <a:t>×××</a:t>
                      </a:r>
                      <a:endParaRPr lang="en-US" sz="20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2400" b="1">
                          <a:effectLst/>
                          <a:latin typeface="Times New Roman"/>
                          <a:ea typeface="Times New Roman"/>
                          <a:cs typeface="Simplified Arabic"/>
                        </a:rPr>
                        <a:t>×××</a:t>
                      </a:r>
                      <a:endParaRPr lang="en-US" sz="2000" b="1">
                        <a:effectLst/>
                        <a:latin typeface="Times New Roman"/>
                        <a:ea typeface="Times New Roman"/>
                        <a:cs typeface="Arial"/>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rtl="1">
                        <a:lnSpc>
                          <a:spcPct val="115000"/>
                        </a:lnSpc>
                        <a:spcAft>
                          <a:spcPts val="0"/>
                        </a:spcAft>
                      </a:pPr>
                      <a:r>
                        <a:rPr lang="ar-SA" sz="2400" b="1" dirty="0">
                          <a:effectLst/>
                          <a:latin typeface="Times New Roman"/>
                          <a:ea typeface="Times New Roman"/>
                          <a:cs typeface="Simplified Arabic"/>
                        </a:rPr>
                        <a:t> </a:t>
                      </a:r>
                      <a:endParaRPr lang="en-US" sz="2000" b="1" dirty="0">
                        <a:effectLst/>
                        <a:latin typeface="Times New Roman"/>
                        <a:ea typeface="Times New Roman"/>
                        <a:cs typeface="Arial"/>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rtl="1"/>
                      <a:endParaRPr lang="ar-EG" dirty="0"/>
                    </a:p>
                  </a:txBody>
                  <a:tcP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511904410"/>
              </p:ext>
            </p:extLst>
          </p:nvPr>
        </p:nvGraphicFramePr>
        <p:xfrm>
          <a:off x="457200" y="1556792"/>
          <a:ext cx="8382000" cy="47487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548680"/>
            <a:ext cx="8229600" cy="1008112"/>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r>
              <a:rPr lang="ar-EG" sz="1800" dirty="0"/>
              <a:t>8</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988147041"/>
              </p:ext>
            </p:extLst>
          </p:nvPr>
        </p:nvGraphicFramePr>
        <p:xfrm>
          <a:off x="899591" y="2276872"/>
          <a:ext cx="7416825" cy="3449320"/>
        </p:xfrm>
        <a:graphic>
          <a:graphicData uri="http://schemas.openxmlformats.org/drawingml/2006/table">
            <a:tbl>
              <a:tblPr rtl="1" firstRow="1" bandRow="1">
                <a:tableStyleId>{5C22544A-7EE6-4342-B048-85BDC9FD1C3A}</a:tableStyleId>
              </a:tblPr>
              <a:tblGrid>
                <a:gridCol w="2472275">
                  <a:extLst>
                    <a:ext uri="{9D8B030D-6E8A-4147-A177-3AD203B41FA5}">
                      <a16:colId xmlns:a16="http://schemas.microsoft.com/office/drawing/2014/main" val="20000"/>
                    </a:ext>
                  </a:extLst>
                </a:gridCol>
                <a:gridCol w="2472275">
                  <a:extLst>
                    <a:ext uri="{9D8B030D-6E8A-4147-A177-3AD203B41FA5}">
                      <a16:colId xmlns:a16="http://schemas.microsoft.com/office/drawing/2014/main" val="20001"/>
                    </a:ext>
                  </a:extLst>
                </a:gridCol>
                <a:gridCol w="2472275">
                  <a:extLst>
                    <a:ext uri="{9D8B030D-6E8A-4147-A177-3AD203B41FA5}">
                      <a16:colId xmlns:a16="http://schemas.microsoft.com/office/drawing/2014/main" val="20002"/>
                    </a:ext>
                  </a:extLst>
                </a:gridCol>
              </a:tblGrid>
              <a:tr h="370840">
                <a:tc gridSpan="3">
                  <a:txBody>
                    <a:bodyPr/>
                    <a:lstStyle/>
                    <a:p>
                      <a:pPr algn="ctr" rtl="1"/>
                      <a:r>
                        <a:rPr kumimoji="0" lang="ar-SA" sz="2400" b="1" kern="1200" dirty="0">
                          <a:solidFill>
                            <a:sysClr val="windowText" lastClr="000000"/>
                          </a:solidFill>
                          <a:effectLst/>
                          <a:latin typeface="+mn-lt"/>
                          <a:ea typeface="+mn-ea"/>
                          <a:cs typeface="+mn-cs"/>
                        </a:rPr>
                        <a:t>منشأة التقوى</a:t>
                      </a:r>
                      <a:endParaRPr kumimoji="0" lang="en-US" sz="2400" b="1" kern="1200" dirty="0">
                        <a:solidFill>
                          <a:sysClr val="windowText" lastClr="000000"/>
                        </a:solidFill>
                        <a:effectLst/>
                        <a:latin typeface="+mn-lt"/>
                        <a:ea typeface="+mn-ea"/>
                        <a:cs typeface="+mn-cs"/>
                      </a:endParaRPr>
                    </a:p>
                    <a:p>
                      <a:pPr algn="ctr" rtl="1"/>
                      <a:r>
                        <a:rPr kumimoji="0" lang="ar-SA" sz="2400" b="1" kern="1200" dirty="0">
                          <a:solidFill>
                            <a:sysClr val="windowText" lastClr="000000"/>
                          </a:solidFill>
                          <a:effectLst/>
                          <a:latin typeface="+mn-lt"/>
                          <a:ea typeface="+mn-ea"/>
                          <a:cs typeface="+mn-cs"/>
                        </a:rPr>
                        <a:t>ميزان المراجعة بالمجاميع</a:t>
                      </a:r>
                      <a:endParaRPr kumimoji="0" lang="en-US" sz="2400" b="1" kern="1200" dirty="0">
                        <a:solidFill>
                          <a:sysClr val="windowText" lastClr="000000"/>
                        </a:solidFill>
                        <a:effectLst/>
                        <a:latin typeface="+mn-lt"/>
                        <a:ea typeface="+mn-ea"/>
                        <a:cs typeface="+mn-cs"/>
                      </a:endParaRPr>
                    </a:p>
                    <a:p>
                      <a:pPr algn="ctr"/>
                      <a:r>
                        <a:rPr kumimoji="0" lang="ar-SA" sz="2400" b="1" kern="1200" dirty="0">
                          <a:solidFill>
                            <a:sysClr val="windowText" lastClr="000000"/>
                          </a:solidFill>
                          <a:effectLst/>
                          <a:latin typeface="+mn-lt"/>
                          <a:ea typeface="+mn-ea"/>
                          <a:cs typeface="+mn-cs"/>
                        </a:rPr>
                        <a:t>في  </a:t>
                      </a:r>
                      <a:r>
                        <a:rPr kumimoji="0" lang="ar-EG" sz="2400" b="1" kern="1200" dirty="0">
                          <a:solidFill>
                            <a:sysClr val="windowText" lastClr="000000"/>
                          </a:solidFill>
                          <a:effectLst/>
                          <a:latin typeface="+mn-lt"/>
                          <a:ea typeface="+mn-ea"/>
                          <a:cs typeface="+mn-cs"/>
                        </a:rPr>
                        <a:t>2016</a:t>
                      </a:r>
                      <a:r>
                        <a:rPr kumimoji="0" lang="ar-SA" sz="2400" b="1" kern="1200" dirty="0">
                          <a:solidFill>
                            <a:sysClr val="windowText" lastClr="000000"/>
                          </a:solidFill>
                          <a:effectLst/>
                          <a:latin typeface="+mn-lt"/>
                          <a:ea typeface="+mn-ea"/>
                          <a:cs typeface="+mn-cs"/>
                        </a:rPr>
                        <a:t>/4/</a:t>
                      </a:r>
                      <a:r>
                        <a:rPr kumimoji="0" lang="ar-EG" sz="2400" b="1" kern="1200" dirty="0">
                          <a:solidFill>
                            <a:sysClr val="windowText" lastClr="000000"/>
                          </a:solidFill>
                          <a:effectLst/>
                          <a:latin typeface="+mn-lt"/>
                          <a:ea typeface="+mn-ea"/>
                          <a:cs typeface="+mn-cs"/>
                        </a:rPr>
                        <a:t>30 </a:t>
                      </a:r>
                      <a:endParaRPr lang="ar-EG" sz="2400" b="1" dirty="0">
                        <a:solidFill>
                          <a:sysClr val="windowText" lastClr="000000"/>
                        </a:solidFill>
                      </a:endParaRPr>
                    </a:p>
                  </a:txBody>
                  <a:tcPr anchor="ctr">
                    <a:lnB w="317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rtl="1"/>
                      <a:endParaRPr lang="ar-EG"/>
                    </a:p>
                  </a:txBody>
                  <a:tcPr/>
                </a:tc>
                <a:tc hMerge="1">
                  <a:txBody>
                    <a:bodyPr/>
                    <a:lstStyle/>
                    <a:p>
                      <a:pPr rtl="1"/>
                      <a:endParaRPr lang="ar-EG"/>
                    </a:p>
                  </a:txBody>
                  <a:tcPr/>
                </a:tc>
                <a:extLst>
                  <a:ext uri="{0D108BD9-81ED-4DB2-BD59-A6C34878D82A}">
                    <a16:rowId xmlns:a16="http://schemas.microsoft.com/office/drawing/2014/main" val="10000"/>
                  </a:ext>
                </a:extLst>
              </a:tr>
              <a:tr h="251440">
                <a:tc>
                  <a:txBody>
                    <a:bodyPr/>
                    <a:lstStyle/>
                    <a:p>
                      <a:pPr algn="ctr" rtl="1">
                        <a:lnSpc>
                          <a:spcPts val="1600"/>
                        </a:lnSpc>
                        <a:spcAft>
                          <a:spcPts val="0"/>
                        </a:spcAft>
                      </a:pPr>
                      <a:endParaRPr lang="ar-EG" sz="2000" b="1" dirty="0">
                        <a:effectLst/>
                        <a:latin typeface="Times New Roman"/>
                        <a:ea typeface="Times New Roman"/>
                        <a:cs typeface="Simplified Arabic"/>
                      </a:endParaRPr>
                    </a:p>
                    <a:p>
                      <a:pPr algn="ctr" rtl="1">
                        <a:lnSpc>
                          <a:spcPts val="1600"/>
                        </a:lnSpc>
                        <a:spcAft>
                          <a:spcPts val="0"/>
                        </a:spcAft>
                      </a:pPr>
                      <a:r>
                        <a:rPr lang="ar-SA" sz="2000" b="1" dirty="0">
                          <a:effectLst/>
                          <a:latin typeface="Times New Roman"/>
                          <a:ea typeface="Times New Roman"/>
                          <a:cs typeface="Simplified Arabic"/>
                        </a:rPr>
                        <a:t>مجاميع مدينة</a:t>
                      </a:r>
                      <a:endParaRPr lang="en-US" sz="18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ts val="1600"/>
                        </a:lnSpc>
                        <a:spcAft>
                          <a:spcPts val="0"/>
                        </a:spcAft>
                      </a:pPr>
                      <a:endParaRPr lang="ar-EG" sz="2000" b="1" dirty="0">
                        <a:effectLst/>
                        <a:latin typeface="Times New Roman"/>
                        <a:ea typeface="Times New Roman"/>
                        <a:cs typeface="Simplified Arabic"/>
                      </a:endParaRPr>
                    </a:p>
                    <a:p>
                      <a:pPr algn="ctr" rtl="1">
                        <a:lnSpc>
                          <a:spcPts val="1600"/>
                        </a:lnSpc>
                        <a:spcAft>
                          <a:spcPts val="0"/>
                        </a:spcAft>
                      </a:pPr>
                      <a:r>
                        <a:rPr lang="ar-SA" sz="2000" b="1" dirty="0">
                          <a:effectLst/>
                          <a:latin typeface="Times New Roman"/>
                          <a:ea typeface="Times New Roman"/>
                          <a:cs typeface="Simplified Arabic"/>
                        </a:rPr>
                        <a:t>مجاميع دائنة</a:t>
                      </a:r>
                      <a:endParaRPr lang="en-US" sz="18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1">
                        <a:lnSpc>
                          <a:spcPts val="1600"/>
                        </a:lnSpc>
                        <a:spcAft>
                          <a:spcPts val="0"/>
                        </a:spcAft>
                      </a:pPr>
                      <a:endParaRPr lang="ar-EG" sz="2000" b="1" dirty="0">
                        <a:effectLst/>
                        <a:latin typeface="Times New Roman"/>
                        <a:ea typeface="Times New Roman"/>
                        <a:cs typeface="Simplified Arabic"/>
                      </a:endParaRPr>
                    </a:p>
                    <a:p>
                      <a:pPr algn="ctr" rtl="1">
                        <a:lnSpc>
                          <a:spcPts val="1600"/>
                        </a:lnSpc>
                        <a:spcAft>
                          <a:spcPts val="0"/>
                        </a:spcAft>
                      </a:pPr>
                      <a:r>
                        <a:rPr lang="ar-SA" sz="2000" b="1" dirty="0">
                          <a:effectLst/>
                          <a:latin typeface="Times New Roman"/>
                          <a:ea typeface="Times New Roman"/>
                          <a:cs typeface="Simplified Arabic"/>
                        </a:rPr>
                        <a:t>اسم الحساب</a:t>
                      </a:r>
                      <a:endParaRPr lang="en-US" sz="18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rtl="1">
                        <a:lnSpc>
                          <a:spcPts val="1600"/>
                        </a:lnSpc>
                        <a:spcAft>
                          <a:spcPts val="0"/>
                        </a:spcAft>
                      </a:pPr>
                      <a:r>
                        <a:rPr lang="ar-SA" sz="1800" b="1" dirty="0">
                          <a:effectLst/>
                          <a:latin typeface="Times New Roman"/>
                          <a:ea typeface="Times New Roman"/>
                          <a:cs typeface="Simplified Arabic"/>
                        </a:rPr>
                        <a:t>305000</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ts val="1600"/>
                        </a:lnSpc>
                        <a:spcAft>
                          <a:spcPts val="0"/>
                        </a:spcAft>
                      </a:pPr>
                      <a:r>
                        <a:rPr lang="ar-SA" sz="1800" b="1" dirty="0">
                          <a:effectLst/>
                          <a:latin typeface="Times New Roman"/>
                          <a:ea typeface="Times New Roman"/>
                          <a:cs typeface="Simplified Arabic"/>
                        </a:rPr>
                        <a:t>177000</a:t>
                      </a:r>
                      <a:endParaRPr lang="en-US" sz="16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ts val="1600"/>
                        </a:lnSpc>
                        <a:spcAft>
                          <a:spcPts val="0"/>
                        </a:spcAft>
                      </a:pPr>
                      <a:r>
                        <a:rPr lang="ar-SA" sz="1600" b="1">
                          <a:effectLst/>
                          <a:latin typeface="Times New Roman"/>
                          <a:ea typeface="Times New Roman"/>
                          <a:cs typeface="Simplified Arabic"/>
                        </a:rPr>
                        <a:t>البنك</a:t>
                      </a:r>
                      <a:endParaRPr lang="en-US" sz="1400" b="1">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algn="ctr" rtl="1">
                        <a:lnSpc>
                          <a:spcPts val="1600"/>
                        </a:lnSpc>
                        <a:spcAft>
                          <a:spcPts val="0"/>
                        </a:spcAft>
                      </a:pPr>
                      <a:r>
                        <a:rPr lang="ar-SA" sz="1800" b="1" dirty="0">
                          <a:effectLst/>
                          <a:latin typeface="Times New Roman"/>
                          <a:ea typeface="Times New Roman"/>
                          <a:cs typeface="Simplified Arabic"/>
                        </a:rPr>
                        <a:t> </a:t>
                      </a:r>
                      <a:endParaRPr lang="en-US" sz="16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1800" b="1" dirty="0">
                          <a:effectLst/>
                          <a:latin typeface="Times New Roman"/>
                          <a:ea typeface="Times New Roman"/>
                          <a:cs typeface="Simplified Arabic"/>
                        </a:rPr>
                        <a:t>300000</a:t>
                      </a:r>
                      <a:endParaRPr lang="en-US" sz="16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1600" b="1" dirty="0">
                          <a:effectLst/>
                          <a:latin typeface="Times New Roman"/>
                          <a:ea typeface="Times New Roman"/>
                          <a:cs typeface="Simplified Arabic"/>
                        </a:rPr>
                        <a:t>رأس المال</a:t>
                      </a:r>
                      <a:endParaRPr lang="en-US" sz="1400" b="1" dirty="0">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3"/>
                  </a:ext>
                </a:extLst>
              </a:tr>
              <a:tr h="370840">
                <a:tc>
                  <a:txBody>
                    <a:bodyPr/>
                    <a:lstStyle/>
                    <a:p>
                      <a:pPr algn="ctr" rtl="1">
                        <a:lnSpc>
                          <a:spcPts val="1600"/>
                        </a:lnSpc>
                        <a:spcAft>
                          <a:spcPts val="0"/>
                        </a:spcAft>
                      </a:pPr>
                      <a:r>
                        <a:rPr lang="ar-SA" sz="2000" b="1">
                          <a:effectLst/>
                          <a:latin typeface="Times New Roman"/>
                          <a:ea typeface="Times New Roman"/>
                          <a:cs typeface="Simplified Arabic"/>
                        </a:rPr>
                        <a:t>20000</a:t>
                      </a:r>
                      <a:endParaRPr lang="en-US" sz="1800" b="1">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1800" b="1">
                          <a:effectLst/>
                          <a:latin typeface="Times New Roman"/>
                          <a:ea typeface="Times New Roman"/>
                          <a:cs typeface="Simplified Arabic"/>
                        </a:rPr>
                        <a:t>الأثاث والتركيبات</a:t>
                      </a:r>
                      <a:endParaRPr lang="en-US" sz="16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4"/>
                  </a:ext>
                </a:extLst>
              </a:tr>
              <a:tr h="370840">
                <a:tc>
                  <a:txBody>
                    <a:bodyPr/>
                    <a:lstStyle/>
                    <a:p>
                      <a:pPr algn="ctr" rtl="1">
                        <a:lnSpc>
                          <a:spcPts val="1600"/>
                        </a:lnSpc>
                        <a:spcAft>
                          <a:spcPts val="0"/>
                        </a:spcAft>
                      </a:pPr>
                      <a:r>
                        <a:rPr lang="ar-SA" sz="2000" b="1">
                          <a:effectLst/>
                          <a:latin typeface="Times New Roman"/>
                          <a:ea typeface="Times New Roman"/>
                          <a:cs typeface="Simplified Arabic"/>
                        </a:rPr>
                        <a:t>100000</a:t>
                      </a:r>
                      <a:endParaRPr lang="en-US" sz="1800" b="1">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1800" b="1">
                          <a:effectLst/>
                          <a:latin typeface="Times New Roman"/>
                          <a:ea typeface="Times New Roman"/>
                          <a:cs typeface="Simplified Arabic"/>
                        </a:rPr>
                        <a:t>السيارات</a:t>
                      </a:r>
                      <a:endParaRPr lang="en-US" sz="16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5"/>
                  </a:ext>
                </a:extLst>
              </a:tr>
              <a:tr h="370840">
                <a:tc>
                  <a:txBody>
                    <a:bodyPr/>
                    <a:lstStyle/>
                    <a:p>
                      <a:pPr algn="ctr" rtl="1">
                        <a:lnSpc>
                          <a:spcPts val="1600"/>
                        </a:lnSpc>
                        <a:spcAft>
                          <a:spcPts val="0"/>
                        </a:spcAft>
                      </a:pPr>
                      <a:r>
                        <a:rPr lang="ar-SA" sz="2000" b="1">
                          <a:effectLst/>
                          <a:latin typeface="Times New Roman"/>
                          <a:ea typeface="Times New Roman"/>
                          <a:cs typeface="Simplified Arabic"/>
                        </a:rPr>
                        <a:t>60000</a:t>
                      </a:r>
                      <a:endParaRPr lang="en-US" sz="1800" b="1">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1800" b="1" dirty="0">
                          <a:effectLst/>
                          <a:latin typeface="Times New Roman"/>
                          <a:ea typeface="Times New Roman"/>
                          <a:cs typeface="Simplified Arabic"/>
                        </a:rPr>
                        <a:t>المشتريات</a:t>
                      </a:r>
                      <a:endParaRPr lang="en-US" sz="1600" b="1" dirty="0">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905735690"/>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5"/>
          <p:cNvSpPr>
            <a:spLocks noGrp="1"/>
          </p:cNvSpPr>
          <p:nvPr>
            <p:ph type="title"/>
          </p:nvPr>
        </p:nvSpPr>
        <p:spPr>
          <a:xfrm>
            <a:off x="457200" y="762000"/>
            <a:ext cx="8229600" cy="1066800"/>
          </a:xfrm>
        </p:spPr>
        <p:txBody>
          <a:bodyPr/>
          <a:lstStyle/>
          <a:p>
            <a:pPr algn="r" rtl="1"/>
            <a:r>
              <a:rPr lang="ar-EG" sz="3600" b="1" dirty="0"/>
              <a:t>5</a:t>
            </a:r>
            <a:r>
              <a:rPr lang="ar-SA" sz="3600" b="1" dirty="0"/>
              <a:t>/</a:t>
            </a:r>
            <a:r>
              <a:rPr lang="ar-EG" sz="3600" b="1" dirty="0"/>
              <a:t>2</a:t>
            </a:r>
            <a:r>
              <a:rPr lang="ar-SA" sz="3600" b="1" dirty="0"/>
              <a:t> إعداد ميزان المراجعة  </a:t>
            </a:r>
            <a:r>
              <a:rPr lang="en-US" sz="3600" b="1" dirty="0">
                <a:solidFill>
                  <a:schemeClr val="tx1"/>
                </a:solidFill>
              </a:rPr>
              <a:t>Trial Balance</a:t>
            </a:r>
            <a:r>
              <a:rPr lang="ar-EG" sz="3600" b="1" dirty="0">
                <a:solidFill>
                  <a:schemeClr val="tx1"/>
                </a:solidFill>
              </a:rPr>
              <a:t>:</a:t>
            </a:r>
            <a:endParaRPr lang="en-US" sz="3600" dirty="0"/>
          </a:p>
        </p:txBody>
      </p:sp>
      <p:sp>
        <p:nvSpPr>
          <p:cNvPr id="6" name="Slide Number Placeholder 5"/>
          <p:cNvSpPr>
            <a:spLocks noGrp="1"/>
          </p:cNvSpPr>
          <p:nvPr>
            <p:ph type="sldNum" sz="quarter" idx="11"/>
          </p:nvPr>
        </p:nvSpPr>
        <p:spPr/>
        <p:txBody>
          <a:bodyPr/>
          <a:lstStyle/>
          <a:p>
            <a:r>
              <a:rPr lang="ar-EG" sz="1800" dirty="0"/>
              <a:t>9</a:t>
            </a: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791298656"/>
              </p:ext>
            </p:extLst>
          </p:nvPr>
        </p:nvGraphicFramePr>
        <p:xfrm>
          <a:off x="899591" y="2276872"/>
          <a:ext cx="7416825" cy="3373120"/>
        </p:xfrm>
        <a:graphic>
          <a:graphicData uri="http://schemas.openxmlformats.org/drawingml/2006/table">
            <a:tbl>
              <a:tblPr rtl="1" firstRow="1" bandRow="1">
                <a:tableStyleId>{5C22544A-7EE6-4342-B048-85BDC9FD1C3A}</a:tableStyleId>
              </a:tblPr>
              <a:tblGrid>
                <a:gridCol w="2472275">
                  <a:extLst>
                    <a:ext uri="{9D8B030D-6E8A-4147-A177-3AD203B41FA5}">
                      <a16:colId xmlns:a16="http://schemas.microsoft.com/office/drawing/2014/main" val="20000"/>
                    </a:ext>
                  </a:extLst>
                </a:gridCol>
                <a:gridCol w="2472275">
                  <a:extLst>
                    <a:ext uri="{9D8B030D-6E8A-4147-A177-3AD203B41FA5}">
                      <a16:colId xmlns:a16="http://schemas.microsoft.com/office/drawing/2014/main" val="20001"/>
                    </a:ext>
                  </a:extLst>
                </a:gridCol>
                <a:gridCol w="2472275">
                  <a:extLst>
                    <a:ext uri="{9D8B030D-6E8A-4147-A177-3AD203B41FA5}">
                      <a16:colId xmlns:a16="http://schemas.microsoft.com/office/drawing/2014/main" val="20002"/>
                    </a:ext>
                  </a:extLst>
                </a:gridCol>
              </a:tblGrid>
              <a:tr h="370840">
                <a:tc>
                  <a:txBody>
                    <a:bodyPr/>
                    <a:lstStyle/>
                    <a:p>
                      <a:pPr algn="ctr" rtl="1">
                        <a:lnSpc>
                          <a:spcPts val="16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ts val="1600"/>
                        </a:lnSpc>
                        <a:spcAft>
                          <a:spcPts val="0"/>
                        </a:spcAft>
                      </a:pPr>
                      <a:r>
                        <a:rPr lang="ar-SA" sz="2000" b="1">
                          <a:solidFill>
                            <a:schemeClr val="tx1"/>
                          </a:solidFill>
                          <a:effectLst/>
                          <a:latin typeface="Times New Roman"/>
                          <a:ea typeface="Times New Roman"/>
                          <a:cs typeface="Simplified Arabic"/>
                        </a:rPr>
                        <a:t>33000</a:t>
                      </a:r>
                      <a:endParaRPr lang="en-US" sz="1800" b="1">
                        <a:solidFill>
                          <a:schemeClr val="tx1"/>
                        </a:solidFill>
                        <a:effectLst/>
                        <a:latin typeface="Times New Roman"/>
                        <a:ea typeface="Times New Roman"/>
                        <a:cs typeface="Arial"/>
                      </a:endParaRPr>
                    </a:p>
                  </a:txBody>
                  <a:tcPr marL="68580" marR="68580" marT="0" marB="0" anchor="ctr">
                    <a:solidFill>
                      <a:schemeClr val="tx2">
                        <a:lumMod val="20000"/>
                        <a:lumOff val="80000"/>
                      </a:schemeClr>
                    </a:solidFill>
                  </a:tcPr>
                </a:tc>
                <a:tc>
                  <a:txBody>
                    <a:bodyPr/>
                    <a:lstStyle/>
                    <a:p>
                      <a:pPr algn="ctr" rtl="1">
                        <a:lnSpc>
                          <a:spcPts val="1600"/>
                        </a:lnSpc>
                        <a:spcAft>
                          <a:spcPts val="0"/>
                        </a:spcAft>
                      </a:pPr>
                      <a:r>
                        <a:rPr lang="ar-SA" sz="2000" b="1" dirty="0">
                          <a:solidFill>
                            <a:schemeClr val="tx1"/>
                          </a:solidFill>
                          <a:effectLst/>
                          <a:latin typeface="Times New Roman"/>
                          <a:ea typeface="Times New Roman"/>
                          <a:cs typeface="Simplified Arabic"/>
                        </a:rPr>
                        <a:t>المبيعات</a:t>
                      </a:r>
                      <a:endParaRPr lang="en-US" sz="1800" b="1" dirty="0">
                        <a:solidFill>
                          <a:schemeClr val="tx1"/>
                        </a:solidFill>
                        <a:effectLst/>
                        <a:latin typeface="Times New Roman"/>
                        <a:ea typeface="Times New Roman"/>
                        <a:cs typeface="Arial"/>
                      </a:endParaRPr>
                    </a:p>
                  </a:txBody>
                  <a:tcPr marL="68580" marR="68580" marT="0" marB="0" anchor="ctr">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rtl="1">
                        <a:lnSpc>
                          <a:spcPts val="1600"/>
                        </a:lnSpc>
                        <a:spcAft>
                          <a:spcPts val="0"/>
                        </a:spcAft>
                      </a:pPr>
                      <a:r>
                        <a:rPr lang="ar-SA" sz="2000" b="1" dirty="0">
                          <a:effectLst/>
                          <a:latin typeface="Times New Roman"/>
                          <a:ea typeface="Times New Roman"/>
                          <a:cs typeface="Simplified Arabic"/>
                        </a:rPr>
                        <a:t>25000</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a:effectLst/>
                          <a:latin typeface="Times New Roman"/>
                          <a:ea typeface="Times New Roman"/>
                          <a:cs typeface="Simplified Arabic"/>
                        </a:rPr>
                        <a:t>100000</a:t>
                      </a:r>
                      <a:endParaRPr lang="en-US" sz="1800" b="1">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a:effectLst/>
                          <a:latin typeface="Times New Roman"/>
                          <a:ea typeface="Times New Roman"/>
                          <a:cs typeface="Simplified Arabic"/>
                        </a:rPr>
                        <a:t>الدائنون</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1"/>
                  </a:ext>
                </a:extLst>
              </a:tr>
              <a:tr h="370840">
                <a:tc>
                  <a:txBody>
                    <a:bodyPr/>
                    <a:lstStyle/>
                    <a:p>
                      <a:pPr algn="ctr" rtl="1">
                        <a:lnSpc>
                          <a:spcPts val="1600"/>
                        </a:lnSpc>
                        <a:spcAft>
                          <a:spcPts val="0"/>
                        </a:spcAft>
                      </a:pPr>
                      <a:r>
                        <a:rPr lang="ar-SA" sz="2000" b="1" dirty="0">
                          <a:effectLst/>
                          <a:latin typeface="Times New Roman"/>
                          <a:ea typeface="Times New Roman"/>
                          <a:cs typeface="Simplified Arabic"/>
                        </a:rPr>
                        <a:t>10000</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a:effectLst/>
                          <a:latin typeface="Times New Roman"/>
                          <a:ea typeface="Times New Roman"/>
                          <a:cs typeface="Simplified Arabic"/>
                        </a:rPr>
                        <a:t>10000</a:t>
                      </a:r>
                      <a:endParaRPr lang="en-US" sz="1800" b="1">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a:effectLst/>
                          <a:latin typeface="Times New Roman"/>
                          <a:ea typeface="Times New Roman"/>
                          <a:cs typeface="Simplified Arabic"/>
                        </a:rPr>
                        <a:t>المدينون</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2"/>
                  </a:ext>
                </a:extLst>
              </a:tr>
              <a:tr h="370840">
                <a:tc>
                  <a:txBody>
                    <a:bodyPr/>
                    <a:lstStyle/>
                    <a:p>
                      <a:pPr algn="ctr" rtl="1">
                        <a:lnSpc>
                          <a:spcPts val="1600"/>
                        </a:lnSpc>
                        <a:spcAft>
                          <a:spcPts val="0"/>
                        </a:spcAft>
                      </a:pPr>
                      <a:r>
                        <a:rPr lang="ar-SA" sz="2000" b="1" dirty="0">
                          <a:effectLst/>
                          <a:latin typeface="Times New Roman"/>
                          <a:ea typeface="Times New Roman"/>
                          <a:cs typeface="Simplified Arabic"/>
                        </a:rPr>
                        <a:t>108000</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a:effectLst/>
                          <a:latin typeface="Times New Roman"/>
                          <a:ea typeface="Times New Roman"/>
                          <a:cs typeface="Simplified Arabic"/>
                        </a:rPr>
                        <a:t>28000</a:t>
                      </a:r>
                      <a:endParaRPr lang="en-US" sz="1800" b="1">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effectLst/>
                          <a:latin typeface="Times New Roman"/>
                          <a:ea typeface="Times New Roman"/>
                          <a:cs typeface="Simplified Arabic"/>
                        </a:rPr>
                        <a:t>الخزينة</a:t>
                      </a:r>
                      <a:endParaRPr lang="en-US" sz="1800" b="1" dirty="0">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3"/>
                  </a:ext>
                </a:extLst>
              </a:tr>
              <a:tr h="370840">
                <a:tc>
                  <a:txBody>
                    <a:bodyPr/>
                    <a:lstStyle/>
                    <a:p>
                      <a:pPr algn="ctr" rtl="1">
                        <a:lnSpc>
                          <a:spcPts val="1600"/>
                        </a:lnSpc>
                        <a:spcAft>
                          <a:spcPts val="0"/>
                        </a:spcAft>
                      </a:pPr>
                      <a:r>
                        <a:rPr lang="ar-SA" sz="2000" b="1" dirty="0">
                          <a:effectLst/>
                          <a:latin typeface="Times New Roman"/>
                          <a:ea typeface="Times New Roman"/>
                          <a:cs typeface="Simplified Arabic"/>
                        </a:rPr>
                        <a:t>5000</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a:effectLst/>
                          <a:latin typeface="Times New Roman"/>
                          <a:ea typeface="Times New Roman"/>
                          <a:cs typeface="Simplified Arabic"/>
                        </a:rPr>
                        <a:t> </a:t>
                      </a:r>
                      <a:endParaRPr lang="en-US" sz="1800" b="1">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a:effectLst/>
                          <a:latin typeface="Times New Roman"/>
                          <a:ea typeface="Times New Roman"/>
                          <a:cs typeface="Simplified Arabic"/>
                        </a:rPr>
                        <a:t>الإيجار</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4"/>
                  </a:ext>
                </a:extLst>
              </a:tr>
              <a:tr h="370840">
                <a:tc>
                  <a:txBody>
                    <a:bodyPr/>
                    <a:lstStyle/>
                    <a:p>
                      <a:pPr algn="ctr" rtl="1">
                        <a:lnSpc>
                          <a:spcPts val="1600"/>
                        </a:lnSpc>
                        <a:spcAft>
                          <a:spcPts val="0"/>
                        </a:spcAft>
                      </a:pPr>
                      <a:r>
                        <a:rPr lang="ar-SA" sz="2000" b="1" dirty="0">
                          <a:effectLst/>
                          <a:latin typeface="Times New Roman"/>
                          <a:ea typeface="Times New Roman"/>
                          <a:cs typeface="Simplified Arabic"/>
                        </a:rPr>
                        <a:t>2000</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a:effectLst/>
                          <a:latin typeface="Times New Roman"/>
                          <a:ea typeface="Times New Roman"/>
                          <a:cs typeface="Simplified Arabic"/>
                        </a:rPr>
                        <a:t>الكهرباء</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5"/>
                  </a:ext>
                </a:extLst>
              </a:tr>
              <a:tr h="370840">
                <a:tc>
                  <a:txBody>
                    <a:bodyPr/>
                    <a:lstStyle/>
                    <a:p>
                      <a:pPr algn="ctr" rtl="1">
                        <a:lnSpc>
                          <a:spcPts val="1600"/>
                        </a:lnSpc>
                        <a:spcAft>
                          <a:spcPts val="0"/>
                        </a:spcAft>
                      </a:pPr>
                      <a:r>
                        <a:rPr lang="ar-SA" sz="2000" b="1">
                          <a:effectLst/>
                          <a:latin typeface="Times New Roman"/>
                          <a:ea typeface="Times New Roman"/>
                          <a:cs typeface="Simplified Arabic"/>
                        </a:rPr>
                        <a:t>1000</a:t>
                      </a:r>
                      <a:endParaRPr lang="en-US" sz="1800" b="1">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nchor="ctr"/>
                </a:tc>
                <a:tc>
                  <a:txBody>
                    <a:bodyPr/>
                    <a:lstStyle/>
                    <a:p>
                      <a:pPr algn="ctr" rtl="1">
                        <a:lnSpc>
                          <a:spcPts val="1600"/>
                        </a:lnSpc>
                        <a:spcAft>
                          <a:spcPts val="0"/>
                        </a:spcAft>
                      </a:pPr>
                      <a:r>
                        <a:rPr lang="ar-SA" sz="2000" b="1">
                          <a:effectLst/>
                          <a:latin typeface="Times New Roman"/>
                          <a:ea typeface="Times New Roman"/>
                          <a:cs typeface="Simplified Arabic"/>
                        </a:rPr>
                        <a:t>التليفون والانترنت</a:t>
                      </a:r>
                      <a:endParaRPr lang="en-US" sz="1800" b="1">
                        <a:effectLst/>
                        <a:latin typeface="Times New Roman"/>
                        <a:ea typeface="Times New Roman"/>
                        <a:cs typeface="Arial"/>
                      </a:endParaRPr>
                    </a:p>
                  </a:txBody>
                  <a:tcPr marL="68580" marR="68580" marT="0" marB="0" anchor="ctr"/>
                </a:tc>
                <a:extLst>
                  <a:ext uri="{0D108BD9-81ED-4DB2-BD59-A6C34878D82A}">
                    <a16:rowId xmlns:a16="http://schemas.microsoft.com/office/drawing/2014/main" val="10006"/>
                  </a:ext>
                </a:extLst>
              </a:tr>
              <a:tr h="370840">
                <a:tc>
                  <a:txBody>
                    <a:bodyPr/>
                    <a:lstStyle/>
                    <a:p>
                      <a:pPr algn="ctr" rtl="1">
                        <a:lnSpc>
                          <a:spcPts val="1600"/>
                        </a:lnSpc>
                        <a:spcAft>
                          <a:spcPts val="0"/>
                        </a:spcAft>
                      </a:pPr>
                      <a:r>
                        <a:rPr lang="ar-SA" sz="2000" b="1" dirty="0">
                          <a:effectLst/>
                          <a:latin typeface="Times New Roman"/>
                          <a:ea typeface="Times New Roman"/>
                          <a:cs typeface="Simplified Arabic"/>
                        </a:rPr>
                        <a:t>12000</a:t>
                      </a:r>
                      <a:endParaRPr lang="en-US" sz="1800" b="1" dirty="0">
                        <a:effectLst/>
                        <a:latin typeface="Times New Roman"/>
                        <a:ea typeface="Times New Roman"/>
                        <a:cs typeface="Arial"/>
                      </a:endParaRPr>
                    </a:p>
                  </a:txBody>
                  <a:tcPr marL="68580" marR="68580" marT="0" marB="0" anchor="ctr">
                    <a:lnB w="3175" cap="flat" cmpd="sng" algn="ctr">
                      <a:solidFill>
                        <a:schemeClr val="tx1"/>
                      </a:solidFill>
                      <a:prstDash val="solid"/>
                      <a:round/>
                      <a:headEnd type="none" w="med" len="med"/>
                      <a:tailEnd type="none" w="med" len="med"/>
                    </a:lnB>
                  </a:tcPr>
                </a:tc>
                <a:tc>
                  <a:txBody>
                    <a:bodyPr/>
                    <a:lstStyle/>
                    <a:p>
                      <a:pPr algn="ctr" rtl="1">
                        <a:lnSpc>
                          <a:spcPts val="1600"/>
                        </a:lnSpc>
                        <a:spcAft>
                          <a:spcPts val="0"/>
                        </a:spcAft>
                      </a:pPr>
                      <a:r>
                        <a:rPr lang="ar-SA" sz="2000" b="1" dirty="0">
                          <a:effectLst/>
                          <a:latin typeface="Times New Roman"/>
                          <a:ea typeface="Times New Roman"/>
                          <a:cs typeface="Simplified Arabic"/>
                        </a:rPr>
                        <a:t> </a:t>
                      </a:r>
                      <a:endParaRPr lang="en-US" sz="1800" b="1" dirty="0">
                        <a:effectLst/>
                        <a:latin typeface="Times New Roman"/>
                        <a:ea typeface="Times New Roman"/>
                        <a:cs typeface="Arial"/>
                      </a:endParaRPr>
                    </a:p>
                  </a:txBody>
                  <a:tcPr marL="68580" marR="68580" marT="0" marB="0" anchor="ctr">
                    <a:lnB w="3175" cap="flat" cmpd="sng" algn="ctr">
                      <a:solidFill>
                        <a:schemeClr val="tx1"/>
                      </a:solidFill>
                      <a:prstDash val="solid"/>
                      <a:round/>
                      <a:headEnd type="none" w="med" len="med"/>
                      <a:tailEnd type="none" w="med" len="med"/>
                    </a:lnB>
                  </a:tcPr>
                </a:tc>
                <a:tc>
                  <a:txBody>
                    <a:bodyPr/>
                    <a:lstStyle/>
                    <a:p>
                      <a:pPr algn="ctr" rtl="1">
                        <a:lnSpc>
                          <a:spcPts val="1600"/>
                        </a:lnSpc>
                        <a:spcAft>
                          <a:spcPts val="0"/>
                        </a:spcAft>
                      </a:pPr>
                      <a:r>
                        <a:rPr lang="ar-SA" sz="2000" b="1" dirty="0">
                          <a:effectLst/>
                          <a:latin typeface="Times New Roman"/>
                          <a:ea typeface="Times New Roman"/>
                          <a:cs typeface="Simplified Arabic"/>
                        </a:rPr>
                        <a:t>المرتبات والأجور</a:t>
                      </a:r>
                      <a:endParaRPr lang="en-US" sz="1800" b="1" dirty="0">
                        <a:effectLst/>
                        <a:latin typeface="Times New Roman"/>
                        <a:ea typeface="Times New Roman"/>
                        <a:cs typeface="Arial"/>
                      </a:endParaRPr>
                    </a:p>
                  </a:txBody>
                  <a:tcPr marL="68580" marR="68580" marT="0" marB="0" anchor="ctr">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pPr algn="ctr" rtl="1">
                        <a:lnSpc>
                          <a:spcPts val="1600"/>
                        </a:lnSpc>
                        <a:spcAft>
                          <a:spcPts val="0"/>
                        </a:spcAft>
                      </a:pPr>
                      <a:endParaRPr lang="ar-EG" sz="2000" b="1" dirty="0">
                        <a:effectLst/>
                        <a:latin typeface="Times New Roman"/>
                        <a:ea typeface="Times New Roman"/>
                        <a:cs typeface="Simplified Arabic"/>
                      </a:endParaRPr>
                    </a:p>
                    <a:p>
                      <a:pPr algn="ctr" rtl="1">
                        <a:lnSpc>
                          <a:spcPts val="1600"/>
                        </a:lnSpc>
                        <a:spcAft>
                          <a:spcPts val="0"/>
                        </a:spcAft>
                      </a:pPr>
                      <a:r>
                        <a:rPr lang="ar-SA" sz="2000" b="1" dirty="0">
                          <a:effectLst/>
                          <a:latin typeface="Times New Roman"/>
                          <a:ea typeface="Times New Roman"/>
                          <a:cs typeface="Simplified Arabic"/>
                        </a:rPr>
                        <a:t>648000</a:t>
                      </a:r>
                      <a:endParaRPr lang="en-US" sz="18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ts val="1600"/>
                        </a:lnSpc>
                        <a:spcAft>
                          <a:spcPts val="0"/>
                        </a:spcAft>
                      </a:pPr>
                      <a:endParaRPr lang="ar-EG" sz="2000" b="1" dirty="0">
                        <a:effectLst/>
                        <a:latin typeface="Times New Roman"/>
                        <a:ea typeface="Times New Roman"/>
                        <a:cs typeface="Simplified Arabic"/>
                      </a:endParaRPr>
                    </a:p>
                    <a:p>
                      <a:pPr algn="ctr" rtl="1">
                        <a:lnSpc>
                          <a:spcPts val="1600"/>
                        </a:lnSpc>
                        <a:spcAft>
                          <a:spcPts val="0"/>
                        </a:spcAft>
                      </a:pPr>
                      <a:r>
                        <a:rPr lang="ar-SA" sz="2000" b="1" dirty="0">
                          <a:effectLst/>
                          <a:latin typeface="Times New Roman"/>
                          <a:ea typeface="Times New Roman"/>
                          <a:cs typeface="Simplified Arabic"/>
                        </a:rPr>
                        <a:t>648000</a:t>
                      </a:r>
                      <a:endParaRPr lang="en-US" sz="18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tc>
                  <a:txBody>
                    <a:bodyPr/>
                    <a:lstStyle/>
                    <a:p>
                      <a:pPr algn="ctr" rtl="1">
                        <a:lnSpc>
                          <a:spcPts val="1600"/>
                        </a:lnSpc>
                        <a:spcAft>
                          <a:spcPts val="0"/>
                        </a:spcAft>
                      </a:pPr>
                      <a:endParaRPr lang="ar-EG" sz="2000" b="1" dirty="0">
                        <a:effectLst/>
                        <a:latin typeface="Times New Roman"/>
                        <a:ea typeface="Times New Roman"/>
                        <a:cs typeface="Simplified Arabic"/>
                      </a:endParaRPr>
                    </a:p>
                    <a:p>
                      <a:pPr algn="ctr" rtl="1">
                        <a:lnSpc>
                          <a:spcPts val="1600"/>
                        </a:lnSpc>
                        <a:spcAft>
                          <a:spcPts val="0"/>
                        </a:spcAft>
                      </a:pPr>
                      <a:r>
                        <a:rPr lang="ar-SA" sz="2000" b="1" dirty="0">
                          <a:effectLst/>
                          <a:latin typeface="Times New Roman"/>
                          <a:ea typeface="Times New Roman"/>
                          <a:cs typeface="Simplified Arabic"/>
                        </a:rPr>
                        <a:t>المجموع</a:t>
                      </a:r>
                      <a:endParaRPr lang="en-US" sz="1800" b="1" dirty="0">
                        <a:effectLst/>
                        <a:latin typeface="Times New Roman"/>
                        <a:ea typeface="Times New Roman"/>
                        <a:cs typeface="Arial"/>
                      </a:endParaRPr>
                    </a:p>
                  </a:txBody>
                  <a:tcPr marL="68580" marR="68580" marT="0" marB="0" anchor="ctr">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4223150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2_Urban">
  <a:themeElements>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2_Urban">
      <a:majorFont>
        <a:latin typeface="Trebuchet MS"/>
        <a:ea typeface="MS PGothic"/>
        <a:cs typeface=""/>
      </a:majorFont>
      <a:minorFont>
        <a:latin typeface="Georgi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Urba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9030</TotalTime>
  <Words>1781</Words>
  <Application>Microsoft Office PowerPoint</Application>
  <PresentationFormat>عرض على الشاشة (4:3)</PresentationFormat>
  <Paragraphs>568</Paragraphs>
  <Slides>31</Slides>
  <Notes>31</Notes>
  <HiddenSlides>0</HiddenSlides>
  <MMClips>0</MMClips>
  <ScaleCrop>false</ScaleCrop>
  <HeadingPairs>
    <vt:vector size="6" baseType="variant">
      <vt:variant>
        <vt:lpstr>الخطوط المستخدمة</vt:lpstr>
      </vt:variant>
      <vt:variant>
        <vt:i4>5</vt:i4>
      </vt:variant>
      <vt:variant>
        <vt:lpstr>نسق</vt:lpstr>
      </vt:variant>
      <vt:variant>
        <vt:i4>2</vt:i4>
      </vt:variant>
      <vt:variant>
        <vt:lpstr>عناوين الشرائح</vt:lpstr>
      </vt:variant>
      <vt:variant>
        <vt:i4>31</vt:i4>
      </vt:variant>
    </vt:vector>
  </HeadingPairs>
  <TitlesOfParts>
    <vt:vector size="38" baseType="lpstr">
      <vt:lpstr>Arial</vt:lpstr>
      <vt:lpstr>Georgia</vt:lpstr>
      <vt:lpstr>Times New Roman</vt:lpstr>
      <vt:lpstr>Trebuchet MS</vt:lpstr>
      <vt:lpstr>Wingdings 2</vt:lpstr>
      <vt:lpstr>Urban</vt:lpstr>
      <vt:lpstr>2_Urban</vt:lpstr>
      <vt:lpstr>عرض تقديمي في PowerPoint</vt:lpstr>
      <vt:lpstr>أهداف الفصل :</vt:lpstr>
      <vt:lpstr>مفهوم الدورة المحاسبية والإطار العام لمراحلها:  </vt:lpstr>
      <vt:lpstr>5/2 إعداد ميزان المراجعة  Trial Balance:</vt:lpstr>
      <vt:lpstr>5/2 إعداد ميزان المراجعة  Trial Balance:</vt:lpstr>
      <vt:lpstr>5/2 إعداد ميزان المراجعة  Trial Balance:</vt:lpstr>
      <vt:lpstr>5/2 إعداد ميزان المراجعة  Trial Balance:</vt:lpstr>
      <vt:lpstr>5/2 إعداد ميزان المراجعة  Trial Balance:</vt:lpstr>
      <vt:lpstr>5/2 إعداد ميزان المراجعة  Trial Balance:</vt:lpstr>
      <vt:lpstr>5/2 إعداد ميزان المراجعة  Trial Balance:</vt:lpstr>
      <vt:lpstr>5/2 إعداد ميزان المراجعة  Trial Balance:</vt:lpstr>
      <vt:lpstr>5/2 إعداد ميزان المراجعة  Trial Balance:</vt:lpstr>
      <vt:lpstr>5/2 إعداد ميزان المراجعة  Trial Balance:</vt:lpstr>
      <vt:lpstr>5/2 إعداد ميزان المراجعة  Trial Balance:</vt:lpstr>
      <vt:lpstr>6/2  الأخطاء المحاسبية وآليات تصحيحها: </vt:lpstr>
      <vt:lpstr>6/2  الأخطاء المحاسبية وآليات تصحيحها: </vt:lpstr>
      <vt:lpstr>6/2 الأخطاء المحاسبية وآليات تصحيحها: </vt:lpstr>
      <vt:lpstr>6/2 الأخطاء المحاسبية وآليات تصحيحها: </vt:lpstr>
      <vt:lpstr>1/6/2  آليات تصحيح الأخطاء المحاسبية: </vt:lpstr>
      <vt:lpstr>1/6/2  آليات تصحيح الأخطاء المحاسبية: </vt:lpstr>
      <vt:lpstr>1/6/2  آليات تصحيح الأخطاء المحاسبية: </vt:lpstr>
      <vt:lpstr>1/6/2 آليات تصحيح الأخطاء المحاسبية: </vt:lpstr>
      <vt:lpstr>1/6/2  آليات تصحيح الأخطاء المحاسبية: </vt:lpstr>
      <vt:lpstr>1/6/2  آليات تصحيح الأخطاء المحاسبية: </vt:lpstr>
      <vt:lpstr>أسئلة وحالات عملية</vt:lpstr>
      <vt:lpstr>أسئلة وحالات عملية</vt:lpstr>
      <vt:lpstr>أسئلة وحالات عملية</vt:lpstr>
      <vt:lpstr>أسئلة وحالات عملية</vt:lpstr>
      <vt:lpstr>أسئلة وحالات عملية</vt:lpstr>
      <vt:lpstr>أسئلة وحالات عملية</vt:lpstr>
      <vt:lpstr>أسئلة وحالات عملية</vt:lpstr>
    </vt:vector>
  </TitlesOfParts>
  <Company>PEARSON Copyright 2008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Financial Accounting</dc:creator>
  <cp:lastModifiedBy>AL Laith Group</cp:lastModifiedBy>
  <cp:revision>309</cp:revision>
  <dcterms:created xsi:type="dcterms:W3CDTF">2007-05-01T20:21:06Z</dcterms:created>
  <dcterms:modified xsi:type="dcterms:W3CDTF">2021-04-14T05:24:30Z</dcterms:modified>
</cp:coreProperties>
</file>